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  <p:sldId id="371" r:id="rId55"/>
    <p:sldId id="372" r:id="rId56"/>
    <p:sldId id="373" r:id="rId57"/>
    <p:sldId id="374" r:id="rId58"/>
    <p:sldId id="375" r:id="rId59"/>
    <p:sldId id="376" r:id="rId60"/>
    <p:sldId id="377" r:id="rId61"/>
    <p:sldId id="378" r:id="rId62"/>
    <p:sldId id="318" r:id="rId63"/>
  </p:sldIdLst>
  <p:sldSz cx="9144000" cy="6858000" type="screen4x3"/>
  <p:notesSz cx="6858000" cy="9144000"/>
  <p:custDataLst>
    <p:tags r:id="rId6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e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e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e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e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24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21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597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10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04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53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93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83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56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06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58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98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C87B-F35C-45CA-9808-D7B3C5DF31B6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539FB-D493-42CD-9A75-A000CE0C04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81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35.xml"/><Relationship Id="rId7" Type="http://schemas.openxmlformats.org/officeDocument/2006/relationships/oleObject" Target="../embeddings/oleObject9.bin"/><Relationship Id="rId2" Type="http://schemas.openxmlformats.org/officeDocument/2006/relationships/tags" Target="../tags/tag34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39.xml"/><Relationship Id="rId7" Type="http://schemas.openxmlformats.org/officeDocument/2006/relationships/oleObject" Target="../embeddings/oleObject10.bin"/><Relationship Id="rId2" Type="http://schemas.openxmlformats.org/officeDocument/2006/relationships/tags" Target="../tags/tag38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43.xml"/><Relationship Id="rId7" Type="http://schemas.openxmlformats.org/officeDocument/2006/relationships/oleObject" Target="../embeddings/oleObject11.bin"/><Relationship Id="rId2" Type="http://schemas.openxmlformats.org/officeDocument/2006/relationships/tags" Target="../tags/tag42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47.xml"/><Relationship Id="rId7" Type="http://schemas.openxmlformats.org/officeDocument/2006/relationships/oleObject" Target="../embeddings/oleObject12.bin"/><Relationship Id="rId2" Type="http://schemas.openxmlformats.org/officeDocument/2006/relationships/tags" Target="../tags/tag46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51.xml"/><Relationship Id="rId7" Type="http://schemas.openxmlformats.org/officeDocument/2006/relationships/oleObject" Target="../embeddings/oleObject13.bin"/><Relationship Id="rId2" Type="http://schemas.openxmlformats.org/officeDocument/2006/relationships/tags" Target="../tags/tag50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55.xml"/><Relationship Id="rId7" Type="http://schemas.openxmlformats.org/officeDocument/2006/relationships/oleObject" Target="../embeddings/oleObject14.bin"/><Relationship Id="rId2" Type="http://schemas.openxmlformats.org/officeDocument/2006/relationships/tags" Target="../tags/tag54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59.xml"/><Relationship Id="rId7" Type="http://schemas.openxmlformats.org/officeDocument/2006/relationships/oleObject" Target="../embeddings/oleObject15.bin"/><Relationship Id="rId2" Type="http://schemas.openxmlformats.org/officeDocument/2006/relationships/tags" Target="../tags/tag58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63.xml"/><Relationship Id="rId7" Type="http://schemas.openxmlformats.org/officeDocument/2006/relationships/oleObject" Target="../embeddings/oleObject16.bin"/><Relationship Id="rId2" Type="http://schemas.openxmlformats.org/officeDocument/2006/relationships/tags" Target="../tags/tag62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tags" Target="../tags/tag67.xml"/><Relationship Id="rId7" Type="http://schemas.openxmlformats.org/officeDocument/2006/relationships/oleObject" Target="../embeddings/oleObject17.bin"/><Relationship Id="rId2" Type="http://schemas.openxmlformats.org/officeDocument/2006/relationships/tags" Target="../tags/tag66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9.xml"/><Relationship Id="rId4" Type="http://schemas.openxmlformats.org/officeDocument/2006/relationships/tags" Target="../tags/tag6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71.xml"/><Relationship Id="rId7" Type="http://schemas.openxmlformats.org/officeDocument/2006/relationships/oleObject" Target="../embeddings/oleObject18.bin"/><Relationship Id="rId2" Type="http://schemas.openxmlformats.org/officeDocument/2006/relationships/tags" Target="../tags/tag70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tags" Target="../tags/tag75.xml"/><Relationship Id="rId7" Type="http://schemas.openxmlformats.org/officeDocument/2006/relationships/oleObject" Target="../embeddings/oleObject19.bin"/><Relationship Id="rId2" Type="http://schemas.openxmlformats.org/officeDocument/2006/relationships/tags" Target="../tags/tag74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tags" Target="../tags/tag79.xml"/><Relationship Id="rId7" Type="http://schemas.openxmlformats.org/officeDocument/2006/relationships/oleObject" Target="../embeddings/oleObject20.bin"/><Relationship Id="rId2" Type="http://schemas.openxmlformats.org/officeDocument/2006/relationships/tags" Target="../tags/tag78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tags" Target="../tags/tag83.xml"/><Relationship Id="rId7" Type="http://schemas.openxmlformats.org/officeDocument/2006/relationships/oleObject" Target="../embeddings/oleObject21.bin"/><Relationship Id="rId2" Type="http://schemas.openxmlformats.org/officeDocument/2006/relationships/tags" Target="../tags/tag82.xml"/><Relationship Id="rId1" Type="http://schemas.openxmlformats.org/officeDocument/2006/relationships/vmlDrawing" Target="../drawings/vmlDrawing2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tags" Target="../tags/tag87.xml"/><Relationship Id="rId7" Type="http://schemas.openxmlformats.org/officeDocument/2006/relationships/oleObject" Target="../embeddings/oleObject22.bin"/><Relationship Id="rId2" Type="http://schemas.openxmlformats.org/officeDocument/2006/relationships/tags" Target="../tags/tag86.xml"/><Relationship Id="rId1" Type="http://schemas.openxmlformats.org/officeDocument/2006/relationships/vmlDrawing" Target="../drawings/vmlDrawing2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9.xml"/><Relationship Id="rId4" Type="http://schemas.openxmlformats.org/officeDocument/2006/relationships/tags" Target="../tags/tag8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tags" Target="../tags/tag91.xml"/><Relationship Id="rId7" Type="http://schemas.openxmlformats.org/officeDocument/2006/relationships/oleObject" Target="../embeddings/oleObject23.bin"/><Relationship Id="rId2" Type="http://schemas.openxmlformats.org/officeDocument/2006/relationships/tags" Target="../tags/tag90.xml"/><Relationship Id="rId1" Type="http://schemas.openxmlformats.org/officeDocument/2006/relationships/vmlDrawing" Target="../drawings/vmlDrawing2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3.xml"/><Relationship Id="rId4" Type="http://schemas.openxmlformats.org/officeDocument/2006/relationships/tags" Target="../tags/tag9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tags" Target="../tags/tag95.xml"/><Relationship Id="rId7" Type="http://schemas.openxmlformats.org/officeDocument/2006/relationships/oleObject" Target="../embeddings/oleObject24.bin"/><Relationship Id="rId2" Type="http://schemas.openxmlformats.org/officeDocument/2006/relationships/tags" Target="../tags/tag94.xml"/><Relationship Id="rId1" Type="http://schemas.openxmlformats.org/officeDocument/2006/relationships/vmlDrawing" Target="../drawings/vmlDrawing2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7.xml"/><Relationship Id="rId4" Type="http://schemas.openxmlformats.org/officeDocument/2006/relationships/tags" Target="../tags/tag9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tags" Target="../tags/tag99.xml"/><Relationship Id="rId7" Type="http://schemas.openxmlformats.org/officeDocument/2006/relationships/oleObject" Target="../embeddings/oleObject25.bin"/><Relationship Id="rId2" Type="http://schemas.openxmlformats.org/officeDocument/2006/relationships/tags" Target="../tags/tag98.xml"/><Relationship Id="rId1" Type="http://schemas.openxmlformats.org/officeDocument/2006/relationships/vmlDrawing" Target="../drawings/vmlDrawing2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01.xml"/><Relationship Id="rId4" Type="http://schemas.openxmlformats.org/officeDocument/2006/relationships/tags" Target="../tags/tag100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tags" Target="../tags/tag103.xml"/><Relationship Id="rId7" Type="http://schemas.openxmlformats.org/officeDocument/2006/relationships/oleObject" Target="../embeddings/oleObject26.bin"/><Relationship Id="rId2" Type="http://schemas.openxmlformats.org/officeDocument/2006/relationships/tags" Target="../tags/tag102.xml"/><Relationship Id="rId1" Type="http://schemas.openxmlformats.org/officeDocument/2006/relationships/vmlDrawing" Target="../drawings/vmlDrawing2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05.xml"/><Relationship Id="rId4" Type="http://schemas.openxmlformats.org/officeDocument/2006/relationships/tags" Target="../tags/tag10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tags" Target="../tags/tag107.xml"/><Relationship Id="rId7" Type="http://schemas.openxmlformats.org/officeDocument/2006/relationships/oleObject" Target="../embeddings/oleObject27.bin"/><Relationship Id="rId2" Type="http://schemas.openxmlformats.org/officeDocument/2006/relationships/tags" Target="../tags/tag106.xml"/><Relationship Id="rId1" Type="http://schemas.openxmlformats.org/officeDocument/2006/relationships/vmlDrawing" Target="../drawings/vmlDrawing2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09.xml"/><Relationship Id="rId4" Type="http://schemas.openxmlformats.org/officeDocument/2006/relationships/tags" Target="../tags/tag10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tags" Target="../tags/tag111.xml"/><Relationship Id="rId7" Type="http://schemas.openxmlformats.org/officeDocument/2006/relationships/oleObject" Target="../embeddings/oleObject28.bin"/><Relationship Id="rId2" Type="http://schemas.openxmlformats.org/officeDocument/2006/relationships/tags" Target="../tags/tag110.xml"/><Relationship Id="rId1" Type="http://schemas.openxmlformats.org/officeDocument/2006/relationships/vmlDrawing" Target="../drawings/vmlDrawing2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3.xml"/><Relationship Id="rId4" Type="http://schemas.openxmlformats.org/officeDocument/2006/relationships/tags" Target="../tags/tag1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tags" Target="../tags/tag115.xml"/><Relationship Id="rId7" Type="http://schemas.openxmlformats.org/officeDocument/2006/relationships/oleObject" Target="../embeddings/oleObject29.bin"/><Relationship Id="rId2" Type="http://schemas.openxmlformats.org/officeDocument/2006/relationships/tags" Target="../tags/tag114.xml"/><Relationship Id="rId1" Type="http://schemas.openxmlformats.org/officeDocument/2006/relationships/vmlDrawing" Target="../drawings/vmlDrawing2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7.xml"/><Relationship Id="rId4" Type="http://schemas.openxmlformats.org/officeDocument/2006/relationships/tags" Target="../tags/tag11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tags" Target="../tags/tag119.xml"/><Relationship Id="rId7" Type="http://schemas.openxmlformats.org/officeDocument/2006/relationships/oleObject" Target="../embeddings/oleObject30.bin"/><Relationship Id="rId2" Type="http://schemas.openxmlformats.org/officeDocument/2006/relationships/tags" Target="../tags/tag118.xml"/><Relationship Id="rId1" Type="http://schemas.openxmlformats.org/officeDocument/2006/relationships/vmlDrawing" Target="../drawings/vmlDrawing3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1.xml"/><Relationship Id="rId4" Type="http://schemas.openxmlformats.org/officeDocument/2006/relationships/tags" Target="../tags/tag120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tags" Target="../tags/tag123.xml"/><Relationship Id="rId7" Type="http://schemas.openxmlformats.org/officeDocument/2006/relationships/oleObject" Target="../embeddings/oleObject31.bin"/><Relationship Id="rId2" Type="http://schemas.openxmlformats.org/officeDocument/2006/relationships/tags" Target="../tags/tag122.xml"/><Relationship Id="rId1" Type="http://schemas.openxmlformats.org/officeDocument/2006/relationships/vmlDrawing" Target="../drawings/vmlDrawing3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5.xml"/><Relationship Id="rId4" Type="http://schemas.openxmlformats.org/officeDocument/2006/relationships/tags" Target="../tags/tag124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tags" Target="../tags/tag127.xml"/><Relationship Id="rId7" Type="http://schemas.openxmlformats.org/officeDocument/2006/relationships/oleObject" Target="../embeddings/oleObject32.bin"/><Relationship Id="rId2" Type="http://schemas.openxmlformats.org/officeDocument/2006/relationships/tags" Target="../tags/tag126.xml"/><Relationship Id="rId1" Type="http://schemas.openxmlformats.org/officeDocument/2006/relationships/vmlDrawing" Target="../drawings/vmlDrawing3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tags" Target="../tags/tag131.xml"/><Relationship Id="rId7" Type="http://schemas.openxmlformats.org/officeDocument/2006/relationships/oleObject" Target="../embeddings/oleObject33.bin"/><Relationship Id="rId2" Type="http://schemas.openxmlformats.org/officeDocument/2006/relationships/tags" Target="../tags/tag130.xml"/><Relationship Id="rId1" Type="http://schemas.openxmlformats.org/officeDocument/2006/relationships/vmlDrawing" Target="../drawings/vmlDrawing3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3.xml"/><Relationship Id="rId4" Type="http://schemas.openxmlformats.org/officeDocument/2006/relationships/tags" Target="../tags/tag1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tags" Target="../tags/tag135.xml"/><Relationship Id="rId7" Type="http://schemas.openxmlformats.org/officeDocument/2006/relationships/oleObject" Target="../embeddings/oleObject34.bin"/><Relationship Id="rId2" Type="http://schemas.openxmlformats.org/officeDocument/2006/relationships/tags" Target="../tags/tag134.xml"/><Relationship Id="rId1" Type="http://schemas.openxmlformats.org/officeDocument/2006/relationships/vmlDrawing" Target="../drawings/vmlDrawing3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7.xml"/><Relationship Id="rId4" Type="http://schemas.openxmlformats.org/officeDocument/2006/relationships/tags" Target="../tags/tag136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tags" Target="../tags/tag139.xml"/><Relationship Id="rId7" Type="http://schemas.openxmlformats.org/officeDocument/2006/relationships/oleObject" Target="../embeddings/oleObject35.bin"/><Relationship Id="rId2" Type="http://schemas.openxmlformats.org/officeDocument/2006/relationships/tags" Target="../tags/tag138.xml"/><Relationship Id="rId1" Type="http://schemas.openxmlformats.org/officeDocument/2006/relationships/vmlDrawing" Target="../drawings/vmlDrawing3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1.xml"/><Relationship Id="rId4" Type="http://schemas.openxmlformats.org/officeDocument/2006/relationships/tags" Target="../tags/tag140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tags" Target="../tags/tag143.xml"/><Relationship Id="rId7" Type="http://schemas.openxmlformats.org/officeDocument/2006/relationships/oleObject" Target="../embeddings/oleObject36.bin"/><Relationship Id="rId2" Type="http://schemas.openxmlformats.org/officeDocument/2006/relationships/tags" Target="../tags/tag142.xml"/><Relationship Id="rId1" Type="http://schemas.openxmlformats.org/officeDocument/2006/relationships/vmlDrawing" Target="../drawings/vmlDrawing3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tags" Target="../tags/tag147.xml"/><Relationship Id="rId7" Type="http://schemas.openxmlformats.org/officeDocument/2006/relationships/oleObject" Target="../embeddings/oleObject37.bin"/><Relationship Id="rId2" Type="http://schemas.openxmlformats.org/officeDocument/2006/relationships/tags" Target="../tags/tag146.xml"/><Relationship Id="rId1" Type="http://schemas.openxmlformats.org/officeDocument/2006/relationships/vmlDrawing" Target="../drawings/vmlDrawing3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9.xml"/><Relationship Id="rId4" Type="http://schemas.openxmlformats.org/officeDocument/2006/relationships/tags" Target="../tags/tag148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tags" Target="../tags/tag151.xml"/><Relationship Id="rId7" Type="http://schemas.openxmlformats.org/officeDocument/2006/relationships/oleObject" Target="../embeddings/oleObject38.bin"/><Relationship Id="rId2" Type="http://schemas.openxmlformats.org/officeDocument/2006/relationships/tags" Target="../tags/tag150.xml"/><Relationship Id="rId1" Type="http://schemas.openxmlformats.org/officeDocument/2006/relationships/vmlDrawing" Target="../drawings/vmlDrawing3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3.xml"/><Relationship Id="rId4" Type="http://schemas.openxmlformats.org/officeDocument/2006/relationships/tags" Target="../tags/tag15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3" Type="http://schemas.openxmlformats.org/officeDocument/2006/relationships/tags" Target="../tags/tag155.xml"/><Relationship Id="rId7" Type="http://schemas.openxmlformats.org/officeDocument/2006/relationships/oleObject" Target="../embeddings/oleObject39.bin"/><Relationship Id="rId2" Type="http://schemas.openxmlformats.org/officeDocument/2006/relationships/tags" Target="../tags/tag154.xml"/><Relationship Id="rId1" Type="http://schemas.openxmlformats.org/officeDocument/2006/relationships/vmlDrawing" Target="../drawings/vmlDrawing3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7.xml"/><Relationship Id="rId4" Type="http://schemas.openxmlformats.org/officeDocument/2006/relationships/tags" Target="../tags/tag156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3" Type="http://schemas.openxmlformats.org/officeDocument/2006/relationships/tags" Target="../tags/tag159.xml"/><Relationship Id="rId7" Type="http://schemas.openxmlformats.org/officeDocument/2006/relationships/oleObject" Target="../embeddings/oleObject40.bin"/><Relationship Id="rId2" Type="http://schemas.openxmlformats.org/officeDocument/2006/relationships/tags" Target="../tags/tag158.xml"/><Relationship Id="rId1" Type="http://schemas.openxmlformats.org/officeDocument/2006/relationships/vmlDrawing" Target="../drawings/vmlDrawing4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1.xml"/><Relationship Id="rId4" Type="http://schemas.openxmlformats.org/officeDocument/2006/relationships/tags" Target="../tags/tag160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tags" Target="../tags/tag163.xml"/><Relationship Id="rId7" Type="http://schemas.openxmlformats.org/officeDocument/2006/relationships/oleObject" Target="../embeddings/oleObject41.bin"/><Relationship Id="rId2" Type="http://schemas.openxmlformats.org/officeDocument/2006/relationships/tags" Target="../tags/tag162.xml"/><Relationship Id="rId1" Type="http://schemas.openxmlformats.org/officeDocument/2006/relationships/vmlDrawing" Target="../drawings/vmlDrawing4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5.xml"/><Relationship Id="rId4" Type="http://schemas.openxmlformats.org/officeDocument/2006/relationships/tags" Target="../tags/tag164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tags" Target="../tags/tag167.xml"/><Relationship Id="rId7" Type="http://schemas.openxmlformats.org/officeDocument/2006/relationships/oleObject" Target="../embeddings/oleObject42.bin"/><Relationship Id="rId2" Type="http://schemas.openxmlformats.org/officeDocument/2006/relationships/tags" Target="../tags/tag166.xml"/><Relationship Id="rId1" Type="http://schemas.openxmlformats.org/officeDocument/2006/relationships/vmlDrawing" Target="../drawings/vmlDrawing4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9.xml"/><Relationship Id="rId4" Type="http://schemas.openxmlformats.org/officeDocument/2006/relationships/tags" Target="../tags/tag168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3" Type="http://schemas.openxmlformats.org/officeDocument/2006/relationships/tags" Target="../tags/tag171.xml"/><Relationship Id="rId7" Type="http://schemas.openxmlformats.org/officeDocument/2006/relationships/oleObject" Target="../embeddings/oleObject43.bin"/><Relationship Id="rId2" Type="http://schemas.openxmlformats.org/officeDocument/2006/relationships/tags" Target="../tags/tag170.xml"/><Relationship Id="rId1" Type="http://schemas.openxmlformats.org/officeDocument/2006/relationships/vmlDrawing" Target="../drawings/vmlDrawing4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3.xml"/><Relationship Id="rId4" Type="http://schemas.openxmlformats.org/officeDocument/2006/relationships/tags" Target="../tags/tag17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3" Type="http://schemas.openxmlformats.org/officeDocument/2006/relationships/tags" Target="../tags/tag175.xml"/><Relationship Id="rId7" Type="http://schemas.openxmlformats.org/officeDocument/2006/relationships/oleObject" Target="../embeddings/oleObject44.bin"/><Relationship Id="rId2" Type="http://schemas.openxmlformats.org/officeDocument/2006/relationships/tags" Target="../tags/tag174.xml"/><Relationship Id="rId1" Type="http://schemas.openxmlformats.org/officeDocument/2006/relationships/vmlDrawing" Target="../drawings/vmlDrawing4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7.xml"/><Relationship Id="rId4" Type="http://schemas.openxmlformats.org/officeDocument/2006/relationships/tags" Target="../tags/tag176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3" Type="http://schemas.openxmlformats.org/officeDocument/2006/relationships/tags" Target="../tags/tag179.xml"/><Relationship Id="rId7" Type="http://schemas.openxmlformats.org/officeDocument/2006/relationships/oleObject" Target="../embeddings/oleObject45.bin"/><Relationship Id="rId2" Type="http://schemas.openxmlformats.org/officeDocument/2006/relationships/tags" Target="../tags/tag178.xml"/><Relationship Id="rId1" Type="http://schemas.openxmlformats.org/officeDocument/2006/relationships/vmlDrawing" Target="../drawings/vmlDrawing4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1.xml"/><Relationship Id="rId4" Type="http://schemas.openxmlformats.org/officeDocument/2006/relationships/tags" Target="../tags/tag180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tags" Target="../tags/tag183.xml"/><Relationship Id="rId7" Type="http://schemas.openxmlformats.org/officeDocument/2006/relationships/oleObject" Target="../embeddings/oleObject46.bin"/><Relationship Id="rId2" Type="http://schemas.openxmlformats.org/officeDocument/2006/relationships/tags" Target="../tags/tag182.xml"/><Relationship Id="rId1" Type="http://schemas.openxmlformats.org/officeDocument/2006/relationships/vmlDrawing" Target="../drawings/vmlDrawing4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5.xml"/><Relationship Id="rId4" Type="http://schemas.openxmlformats.org/officeDocument/2006/relationships/tags" Target="../tags/tag18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emf"/><Relationship Id="rId3" Type="http://schemas.openxmlformats.org/officeDocument/2006/relationships/tags" Target="../tags/tag187.xml"/><Relationship Id="rId7" Type="http://schemas.openxmlformats.org/officeDocument/2006/relationships/oleObject" Target="../embeddings/oleObject47.bin"/><Relationship Id="rId2" Type="http://schemas.openxmlformats.org/officeDocument/2006/relationships/tags" Target="../tags/tag186.xml"/><Relationship Id="rId1" Type="http://schemas.openxmlformats.org/officeDocument/2006/relationships/vmlDrawing" Target="../drawings/vmlDrawing4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9.xml"/><Relationship Id="rId4" Type="http://schemas.openxmlformats.org/officeDocument/2006/relationships/tags" Target="../tags/tag188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3" Type="http://schemas.openxmlformats.org/officeDocument/2006/relationships/tags" Target="../tags/tag191.xml"/><Relationship Id="rId7" Type="http://schemas.openxmlformats.org/officeDocument/2006/relationships/oleObject" Target="../embeddings/oleObject48.bin"/><Relationship Id="rId2" Type="http://schemas.openxmlformats.org/officeDocument/2006/relationships/tags" Target="../tags/tag190.xml"/><Relationship Id="rId1" Type="http://schemas.openxmlformats.org/officeDocument/2006/relationships/vmlDrawing" Target="../drawings/vmlDrawing4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3.xml"/><Relationship Id="rId4" Type="http://schemas.openxmlformats.org/officeDocument/2006/relationships/tags" Target="../tags/tag19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3" Type="http://schemas.openxmlformats.org/officeDocument/2006/relationships/tags" Target="../tags/tag195.xml"/><Relationship Id="rId7" Type="http://schemas.openxmlformats.org/officeDocument/2006/relationships/oleObject" Target="../embeddings/oleObject49.bin"/><Relationship Id="rId2" Type="http://schemas.openxmlformats.org/officeDocument/2006/relationships/tags" Target="../tags/tag194.xml"/><Relationship Id="rId1" Type="http://schemas.openxmlformats.org/officeDocument/2006/relationships/vmlDrawing" Target="../drawings/vmlDrawing4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7.xml"/><Relationship Id="rId4" Type="http://schemas.openxmlformats.org/officeDocument/2006/relationships/tags" Target="../tags/tag196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tags" Target="../tags/tag199.xml"/><Relationship Id="rId7" Type="http://schemas.openxmlformats.org/officeDocument/2006/relationships/oleObject" Target="../embeddings/oleObject50.bin"/><Relationship Id="rId2" Type="http://schemas.openxmlformats.org/officeDocument/2006/relationships/tags" Target="../tags/tag198.xml"/><Relationship Id="rId1" Type="http://schemas.openxmlformats.org/officeDocument/2006/relationships/vmlDrawing" Target="../drawings/vmlDrawing5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1.xml"/><Relationship Id="rId4" Type="http://schemas.openxmlformats.org/officeDocument/2006/relationships/tags" Target="../tags/tag200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emf"/><Relationship Id="rId3" Type="http://schemas.openxmlformats.org/officeDocument/2006/relationships/tags" Target="../tags/tag203.xml"/><Relationship Id="rId7" Type="http://schemas.openxmlformats.org/officeDocument/2006/relationships/oleObject" Target="../embeddings/oleObject51.bin"/><Relationship Id="rId2" Type="http://schemas.openxmlformats.org/officeDocument/2006/relationships/tags" Target="../tags/tag202.xml"/><Relationship Id="rId1" Type="http://schemas.openxmlformats.org/officeDocument/2006/relationships/vmlDrawing" Target="../drawings/vmlDrawing5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5.xml"/><Relationship Id="rId4" Type="http://schemas.openxmlformats.org/officeDocument/2006/relationships/tags" Target="../tags/tag204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3" Type="http://schemas.openxmlformats.org/officeDocument/2006/relationships/tags" Target="../tags/tag207.xml"/><Relationship Id="rId7" Type="http://schemas.openxmlformats.org/officeDocument/2006/relationships/oleObject" Target="../embeddings/oleObject52.bin"/><Relationship Id="rId2" Type="http://schemas.openxmlformats.org/officeDocument/2006/relationships/tags" Target="../tags/tag206.xml"/><Relationship Id="rId1" Type="http://schemas.openxmlformats.org/officeDocument/2006/relationships/vmlDrawing" Target="../drawings/vmlDrawing5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9.xml"/><Relationship Id="rId4" Type="http://schemas.openxmlformats.org/officeDocument/2006/relationships/tags" Target="../tags/tag208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3" Type="http://schemas.openxmlformats.org/officeDocument/2006/relationships/tags" Target="../tags/tag211.xml"/><Relationship Id="rId7" Type="http://schemas.openxmlformats.org/officeDocument/2006/relationships/oleObject" Target="../embeddings/oleObject53.bin"/><Relationship Id="rId2" Type="http://schemas.openxmlformats.org/officeDocument/2006/relationships/tags" Target="../tags/tag210.xml"/><Relationship Id="rId1" Type="http://schemas.openxmlformats.org/officeDocument/2006/relationships/vmlDrawing" Target="../drawings/vmlDrawing5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3.xml"/><Relationship Id="rId4" Type="http://schemas.openxmlformats.org/officeDocument/2006/relationships/tags" Target="../tags/tag21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3" Type="http://schemas.openxmlformats.org/officeDocument/2006/relationships/tags" Target="../tags/tag215.xml"/><Relationship Id="rId7" Type="http://schemas.openxmlformats.org/officeDocument/2006/relationships/oleObject" Target="../embeddings/oleObject54.bin"/><Relationship Id="rId2" Type="http://schemas.openxmlformats.org/officeDocument/2006/relationships/tags" Target="../tags/tag214.xml"/><Relationship Id="rId1" Type="http://schemas.openxmlformats.org/officeDocument/2006/relationships/vmlDrawing" Target="../drawings/vmlDrawing5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7.xml"/><Relationship Id="rId4" Type="http://schemas.openxmlformats.org/officeDocument/2006/relationships/tags" Target="../tags/tag216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tags" Target="../tags/tag219.xml"/><Relationship Id="rId7" Type="http://schemas.openxmlformats.org/officeDocument/2006/relationships/oleObject" Target="../embeddings/oleObject55.bin"/><Relationship Id="rId2" Type="http://schemas.openxmlformats.org/officeDocument/2006/relationships/tags" Target="../tags/tag218.xml"/><Relationship Id="rId1" Type="http://schemas.openxmlformats.org/officeDocument/2006/relationships/vmlDrawing" Target="../drawings/vmlDrawing5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21.xml"/><Relationship Id="rId4" Type="http://schemas.openxmlformats.org/officeDocument/2006/relationships/tags" Target="../tags/tag220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emf"/><Relationship Id="rId3" Type="http://schemas.openxmlformats.org/officeDocument/2006/relationships/tags" Target="../tags/tag223.xml"/><Relationship Id="rId7" Type="http://schemas.openxmlformats.org/officeDocument/2006/relationships/oleObject" Target="../embeddings/oleObject56.bin"/><Relationship Id="rId2" Type="http://schemas.openxmlformats.org/officeDocument/2006/relationships/tags" Target="../tags/tag222.xml"/><Relationship Id="rId1" Type="http://schemas.openxmlformats.org/officeDocument/2006/relationships/vmlDrawing" Target="../drawings/vmlDrawing5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25.xml"/><Relationship Id="rId4" Type="http://schemas.openxmlformats.org/officeDocument/2006/relationships/tags" Target="../tags/tag224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emf"/><Relationship Id="rId3" Type="http://schemas.openxmlformats.org/officeDocument/2006/relationships/tags" Target="../tags/tag227.xml"/><Relationship Id="rId7" Type="http://schemas.openxmlformats.org/officeDocument/2006/relationships/oleObject" Target="../embeddings/oleObject57.bin"/><Relationship Id="rId2" Type="http://schemas.openxmlformats.org/officeDocument/2006/relationships/tags" Target="../tags/tag226.xml"/><Relationship Id="rId1" Type="http://schemas.openxmlformats.org/officeDocument/2006/relationships/vmlDrawing" Target="../drawings/vmlDrawing5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29.xml"/><Relationship Id="rId4" Type="http://schemas.openxmlformats.org/officeDocument/2006/relationships/tags" Target="../tags/tag228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emf"/><Relationship Id="rId3" Type="http://schemas.openxmlformats.org/officeDocument/2006/relationships/tags" Target="../tags/tag231.xml"/><Relationship Id="rId7" Type="http://schemas.openxmlformats.org/officeDocument/2006/relationships/oleObject" Target="../embeddings/oleObject58.bin"/><Relationship Id="rId2" Type="http://schemas.openxmlformats.org/officeDocument/2006/relationships/tags" Target="../tags/tag230.xml"/><Relationship Id="rId1" Type="http://schemas.openxmlformats.org/officeDocument/2006/relationships/vmlDrawing" Target="../drawings/vmlDrawing5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3.xml"/><Relationship Id="rId4" Type="http://schemas.openxmlformats.org/officeDocument/2006/relationships/tags" Target="../tags/tag23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emf"/><Relationship Id="rId3" Type="http://schemas.openxmlformats.org/officeDocument/2006/relationships/tags" Target="../tags/tag235.xml"/><Relationship Id="rId7" Type="http://schemas.openxmlformats.org/officeDocument/2006/relationships/oleObject" Target="../embeddings/oleObject59.bin"/><Relationship Id="rId2" Type="http://schemas.openxmlformats.org/officeDocument/2006/relationships/tags" Target="../tags/tag234.xml"/><Relationship Id="rId1" Type="http://schemas.openxmlformats.org/officeDocument/2006/relationships/vmlDrawing" Target="../drawings/vmlDrawing5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7.xml"/><Relationship Id="rId4" Type="http://schemas.openxmlformats.org/officeDocument/2006/relationships/tags" Target="../tags/tag236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3" Type="http://schemas.openxmlformats.org/officeDocument/2006/relationships/tags" Target="../tags/tag239.xml"/><Relationship Id="rId7" Type="http://schemas.openxmlformats.org/officeDocument/2006/relationships/oleObject" Target="../embeddings/oleObject60.bin"/><Relationship Id="rId2" Type="http://schemas.openxmlformats.org/officeDocument/2006/relationships/tags" Target="../tags/tag238.xml"/><Relationship Id="rId1" Type="http://schemas.openxmlformats.org/officeDocument/2006/relationships/vmlDrawing" Target="../drawings/vmlDrawing6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1.xml"/><Relationship Id="rId4" Type="http://schemas.openxmlformats.org/officeDocument/2006/relationships/tags" Target="../tags/tag240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27.xml"/><Relationship Id="rId7" Type="http://schemas.openxmlformats.org/officeDocument/2006/relationships/oleObject" Target="../embeddings/oleObject7.bin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31.xml"/><Relationship Id="rId7" Type="http://schemas.openxmlformats.org/officeDocument/2006/relationships/oleObject" Target="../embeddings/oleObject8.bin"/><Relationship Id="rId2" Type="http://schemas.openxmlformats.org/officeDocument/2006/relationships/tags" Target="../tags/tag30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r>
              <a:rPr lang="cs-CZ" b="1" dirty="0"/>
              <a:t>V. KONGRES PERIOPERAČNÍCH SESTER</a:t>
            </a:r>
            <a:br>
              <a:rPr lang="cs-CZ" b="1" dirty="0"/>
            </a:br>
            <a:r>
              <a:rPr lang="cs-CZ" b="1" dirty="0"/>
              <a:t>S MEZINÁRODNÍ ÚČASTÍ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Plzeň 2016</a:t>
            </a:r>
            <a:endParaRPr lang="cs-CZ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92579"/>
            <a:ext cx="3488455" cy="198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cs-CZ" altLang="cs-CZ" sz="3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         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cs-CZ" altLang="cs-CZ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cs-CZ" altLang="cs-CZ" sz="3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</a:t>
            </a:r>
          </a:p>
        </p:txBody>
      </p:sp>
      <p:pic>
        <p:nvPicPr>
          <p:cNvPr id="9218" name="Picture 2" descr="Logo - Br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301208"/>
            <a:ext cx="2178546" cy="102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Logo - Č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46970"/>
            <a:ext cx="1440160" cy="150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1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Pokud máte muže, tak je využíváte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pouze pro těžkou práci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vykonávají všechny činnosti sanitáře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25063392"/>
              </p:ext>
            </p:extLst>
          </p:nvPr>
        </p:nvGraphicFramePr>
        <p:xfrm>
          <a:off x="4025900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25900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90747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13792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Sanitář/ka je k dispozici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711349"/>
            <a:ext cx="4392488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nepřetržitě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denní směny mimo dny pracovního klidu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ranní směny mimo dny pracovního klidu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na přivolání v každé směně mimo dny pracovního klidu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na přivolání mimo běžnou pracovní dobu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01648679"/>
              </p:ext>
            </p:extLst>
          </p:nvPr>
        </p:nvGraphicFramePr>
        <p:xfrm>
          <a:off x="4283968" y="1196752"/>
          <a:ext cx="5184576" cy="549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3968" y="1196752"/>
                        <a:ext cx="5184576" cy="549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28079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13792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Úklidový pracovník je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711349"/>
            <a:ext cx="4392488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zaměstnanec nemocnice, který není určený pouze pro sály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zaměstnanec nemocnice, určený pouze pro sály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zaměstnanec smluvní firmy, určený pouze pro sály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zaměstnanec smluvní firmy, který není určený pouze pro sály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není vůbec, uklízí sanitářk</a:t>
            </a:r>
            <a:r>
              <a:rPr lang="cs-CZ" sz="2800" b="1" dirty="0"/>
              <a:t>a</a:t>
            </a:r>
            <a:endParaRPr lang="cs-CZ" sz="2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94567764"/>
              </p:ext>
            </p:extLst>
          </p:nvPr>
        </p:nvGraphicFramePr>
        <p:xfrm>
          <a:off x="4283968" y="1196752"/>
          <a:ext cx="5184576" cy="549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3968" y="1196752"/>
                        <a:ext cx="5184576" cy="549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90541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13792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nl-NL" sz="2800" b="1" dirty="0"/>
              <a:t>Úklidový pracovník je k dispozici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711349"/>
            <a:ext cx="4392488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nepřetržitě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denní směny mimo dny pracovního klidu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ranní směny mimo dny pracovního klidu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na přivolání v každé směně mimo dny pracovního klidu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na přivolání mimo běžnou pracovní dobu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94254089"/>
              </p:ext>
            </p:extLst>
          </p:nvPr>
        </p:nvGraphicFramePr>
        <p:xfrm>
          <a:off x="4283968" y="1196752"/>
          <a:ext cx="5184576" cy="549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3968" y="1196752"/>
                        <a:ext cx="5184576" cy="549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74333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Máte k dispozici na operačním sále i tyto profese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radiologický asistent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biomedicínský inženýr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biomedicínský technik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33822422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427316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Pokud nemáte k dispozici radiologického asistenta, tak ho zastoupí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44824"/>
            <a:ext cx="4114800" cy="4281339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cs-CZ" b="1" dirty="0"/>
              <a:t>lékař</a:t>
            </a:r>
          </a:p>
          <a:p>
            <a:pPr marL="514350" indent="-514350">
              <a:buAutoNum type="alphaUcPeriod"/>
            </a:pPr>
            <a:r>
              <a:rPr lang="cs-CZ" b="1" dirty="0"/>
              <a:t>perioperační sestra nebo jiný NLZP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23267925"/>
              </p:ext>
            </p:extLst>
          </p:nvPr>
        </p:nvGraphicFramePr>
        <p:xfrm>
          <a:off x="4025900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25900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02904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Biomedicínský inženýr/technik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automaticky připravuje a kontroluje přístroje pro běžný provoz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 přítomen na sále, ale připravuje a kontroluje přístroje pro běžný provoz na základě požadavku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není přítomen na sále, pouze servis na zavolání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50144839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73664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Hygienickou dezinfekci rukou provádíte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44824"/>
            <a:ext cx="4114800" cy="4281339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již ve filtru při každém průchodu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až při vstupu na operační sál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44726276"/>
              </p:ext>
            </p:extLst>
          </p:nvPr>
        </p:nvGraphicFramePr>
        <p:xfrm>
          <a:off x="4025900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25900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79327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Dezinfekci rukou provádíte dle nových doporučených postupů WHO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nevím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95295832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78682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Při přípravě dezinfekčních roztoků používáte směšovače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44824"/>
            <a:ext cx="4114800" cy="4281339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61888943"/>
              </p:ext>
            </p:extLst>
          </p:nvPr>
        </p:nvGraphicFramePr>
        <p:xfrm>
          <a:off x="4025900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25900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66884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Pracujete na operačních sálech</a:t>
            </a:r>
            <a:endParaRPr lang="cs-CZ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centrálních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oborových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58371955"/>
              </p:ext>
            </p:extLst>
          </p:nvPr>
        </p:nvGraphicFramePr>
        <p:xfrm>
          <a:off x="4025900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25900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423723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Sterilizaci provádíte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na substerilizaci na vlastním pracovišti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na centrální sterilizaci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mimo vlastní zdravotnické zařízení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57966595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24522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V případě, že využíváte substerilizaci, tak máte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vyčleněnou sterilizační sestru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 obsluze se střídají perioperační sestry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provádí pouze sanitář/ka nebo jiný NLZP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87669938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1058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Transport instrumentária po běžné operaci realizujete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na sucho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na mokro v dekontaminačním roztoku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na vlhko po provedené dekontaminaci 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02592146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35964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Obalový materiál na sady instrumentária (síta)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kontejnery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obálková metoda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folie/papír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45872512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80650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Pro práci s nástroji a dalším materiálem používáte počítačový program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62329111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16120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Pokud ano, tak je využíván k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evidenci nástrojů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vystavení požadavku a jejich realizaci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účtování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01508956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6501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Sanitární dny jsou plánované v těchto intervalech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16832"/>
            <a:ext cx="4392488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1x ročně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1x za půl roku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1x za tři </a:t>
            </a:r>
            <a:r>
              <a:rPr lang="cs-CZ" b="1" dirty="0" smtClean="0"/>
              <a:t>měsíce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 smtClean="0"/>
              <a:t>1x měsíčně</a:t>
            </a:r>
            <a:endParaRPr lang="cs-CZ" b="1" dirty="0"/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1x za 14 dní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1x týdně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nejsou plánované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64487866"/>
              </p:ext>
            </p:extLst>
          </p:nvPr>
        </p:nvGraphicFramePr>
        <p:xfrm>
          <a:off x="3635896" y="1268760"/>
          <a:ext cx="5760640" cy="542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5896" y="1268760"/>
                        <a:ext cx="5760640" cy="5422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20208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Plánovaný sanitární den je realizován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v běžné pracovní době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ve dnech pracovního klidu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 noci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03068209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85619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Sanitární den, tedy úklid prostředí je realizován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823094"/>
            <a:ext cx="3960440" cy="513429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smluvní firmou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úklidovým pracovníkem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úklidovým pracovníkem +sanitář/ka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úklidovým pracovníkem + perioperační sestry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úklidovým pracovníkem +sanitář/ka + perioperační sestry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sanitář/ky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perioperační sestry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78005241"/>
              </p:ext>
            </p:extLst>
          </p:nvPr>
        </p:nvGraphicFramePr>
        <p:xfrm>
          <a:off x="3779912" y="1463054"/>
          <a:ext cx="5760640" cy="542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63054"/>
                        <a:ext cx="5760640" cy="5422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57945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2008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V případě mimořádného sanitárního úklidu je proveden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16832"/>
            <a:ext cx="4114800" cy="42093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úklid všech prostor v plném rozsahu jako sanitární den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úklid operačního sálu včetně dezinfekce a dodržení expoziční doby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24485099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Dezinfekce + sterilizace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5466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Délka praxe na operačních sálech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do 5 let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do 10 let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do 15 let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nad 20 let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83513804"/>
              </p:ext>
            </p:extLst>
          </p:nvPr>
        </p:nvGraphicFramePr>
        <p:xfrm>
          <a:off x="4025900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25900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56567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prádlo používáte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628800"/>
            <a:ext cx="3960440" cy="44973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jednorázové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textil k opakovanému použití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bavlněné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kombinace jednorázové+ textil k opakovanému použití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kombinace jednorázové+ bavlna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kombinace všeho uvedeného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63119328"/>
              </p:ext>
            </p:extLst>
          </p:nvPr>
        </p:nvGraphicFramePr>
        <p:xfrm>
          <a:off x="3779912" y="1268760"/>
          <a:ext cx="5760640" cy="542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268760"/>
                        <a:ext cx="5760640" cy="5422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06764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85800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Rouškovací jednorázové systémy používáte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628800"/>
            <a:ext cx="3960440" cy="44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katalogové složení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složení dle vlastních požadavků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kombinace sad + jednotlivé komponenty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1892777"/>
              </p:ext>
            </p:extLst>
          </p:nvPr>
        </p:nvGraphicFramePr>
        <p:xfrm>
          <a:off x="3779912" y="1268760"/>
          <a:ext cx="5760640" cy="542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268760"/>
                        <a:ext cx="5760640" cy="5422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23399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485800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Používáte rouškovací jednorázové systémy od více dodavatelů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98698713"/>
              </p:ext>
            </p:extLst>
          </p:nvPr>
        </p:nvGraphicFramePr>
        <p:xfrm>
          <a:off x="3779912" y="1268760"/>
          <a:ext cx="5760640" cy="542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268760"/>
                        <a:ext cx="5760640" cy="5422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78572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sz="2800" b="1" dirty="0"/>
              <a:t>Používáte rouškovací jednorázové sady připravené i s jinými zdravotnickými komponenty- šití, skalpely, sušící materiál apod.</a:t>
            </a:r>
            <a:br>
              <a:rPr lang="pt-BR" sz="2800" b="1" dirty="0"/>
            </a:br>
            <a:r>
              <a:rPr lang="pt-BR" sz="2800" b="1" dirty="0"/>
              <a:t> (PACK, TREY, KOMBI SET  …)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69777612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53571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51520" y="485800"/>
            <a:ext cx="8892480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Jaké parametry u rouškovacích materiálů jsou pro vás důležité?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844824"/>
            <a:ext cx="3600400" cy="428133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savost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nepropustnost – bariéra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Barva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lepení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způsob manipulace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splývavost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pevnost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45840964"/>
              </p:ext>
            </p:extLst>
          </p:nvPr>
        </p:nvGraphicFramePr>
        <p:xfrm>
          <a:off x="2915816" y="1268760"/>
          <a:ext cx="6624736" cy="5616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5816" y="1268760"/>
                        <a:ext cx="6624736" cy="5616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17406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Rozlišujete použití operačních plášťů dle druhu operace a jejich určení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0144776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02935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Používáte operační pláště bez uzavřeného sterilního zadního dílu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57974266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30932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Měníte si operační pláště během operačního výkonu na základě určené doby použitelnosti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72979113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96577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Používáte operační rukavice dle typu a délky operace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4032015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00141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Dodržujete výměnu rukavic během operace dle jejich propustnosti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8299105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66508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Činnost na sálech je zajištěna tímto typem služeb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700" y="1600200"/>
            <a:ext cx="419926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nepřetržitý provoz s nerovnoměrně rozvrženou pracovní dobou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třísměnný provoz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dvojsměnný provoz s telefonickou příslužbou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altLang="cs-CZ" b="1" dirty="0">
                <a:ea typeface="Calibri" pitchFamily="34" charset="0"/>
                <a:cs typeface="Times New Roman" pitchFamily="18" charset="0"/>
              </a:rPr>
              <a:t>pouze jednosměnný provoz bez dalších služeb</a:t>
            </a:r>
            <a:r>
              <a:rPr lang="cs-CZ" altLang="cs-CZ" b="1" dirty="0">
                <a:cs typeface="Arial" pitchFamily="34" charset="0"/>
              </a:rPr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dvojsměnný provoz s druhým pracovním poměrem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jednosměnný provoz s telefonickou příslužbou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jednosměnný provoz s druhým pracovním poměrem</a:t>
            </a:r>
            <a:endParaRPr lang="cs-CZ" b="1" dirty="0">
              <a:ea typeface="Calibri"/>
              <a:cs typeface="Times New Roman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80094078"/>
              </p:ext>
            </p:extLst>
          </p:nvPr>
        </p:nvGraphicFramePr>
        <p:xfrm>
          <a:off x="3635896" y="1381844"/>
          <a:ext cx="5976664" cy="5359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5896" y="1381844"/>
                        <a:ext cx="5976664" cy="5359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52236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Používáte operační rukavice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pudrované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nepudrované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97639596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68386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čepice používáte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jednorázové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 textilu pro opakované použití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bavlněné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86640029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93578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čepice používáte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dle typu operace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 to jedno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31669390"/>
              </p:ext>
            </p:extLst>
          </p:nvPr>
        </p:nvGraphicFramePr>
        <p:xfrm>
          <a:off x="3779912" y="1844824"/>
          <a:ext cx="5760640" cy="484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844824"/>
                        <a:ext cx="5760640" cy="484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40382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čepice a ústenky si vyměňujete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po každém operačním výkonu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 každé pracovní směně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během výkonu dle jejich propustnosti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81166228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0598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ústenky používáte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jednorázové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 textilu pro opakované použití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bavlněné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29614178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23960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ústenky používáte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dle typu operace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 to jedno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48976163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08738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ústenky si vyměňujete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po každém operačním výkonu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 každé pracovní směně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během výkonu dle jejich propustnosti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30600874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9815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Nesterilní operační oblečení ( halena+ kalhoty) používáte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jednorázové - netkaná textilie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 textilu s příměsí PE pro opakované použití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bavlněné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74025603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51912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Jaké operační oblečení preferujete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jednorázové - netkaná textilie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 textilu s příměsí PE pro opakované použití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bavlněné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51159506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27486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Jak často si vyměňujete během operačního dne na sále kalhoty a haleny?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ani jednou, ráno se obléknu a na konci op. dne, jak odcházím, tak je sundám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vždy, když opouštím operační sál přes filtr (oběd, návštěva)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pouze pokud si ho znečistím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4127269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42186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Na jednom operačním sále je vždy v ranní směně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711349"/>
            <a:ext cx="4392488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jedna instrumentářka + jedna perioperační sestra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jedna instrumentářka + jedna perioperační sestra obsluhující více sálů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jedna instrumentářka + jedna anesteziologická sestra, která plní i roli perioperační sestry obíhající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jedna instrumentářka + jedna sanitářka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60112535"/>
              </p:ext>
            </p:extLst>
          </p:nvPr>
        </p:nvGraphicFramePr>
        <p:xfrm>
          <a:off x="4464496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64496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52586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Operační obuv používáte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vlastní antistatickou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vlastní bez antistatických vlastností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společnou antistatickou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společnou bez antistatických vlastností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82500196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5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10940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Máte k dispozici další ochranné pomůcky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ochranné brýle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límce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štíty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zástěry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ochranné rukavice pod operační rukavice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27654401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Rouškovací systémy+ OOPP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23906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Kdo na vašem pracovišti provádí antisepsi operačního pole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obíhající sestra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instrumentář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operatér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asistent operatére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12111074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Příprava operačního pole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83830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Jakým způsobem provádíte antisepsi operačního pole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bez operačního pláště a rukavic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 operačním plášti bez rukavic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 operačním plášti se sterilními rukavicemi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před chirurgickou dezinfekcí rukou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 chirurgické dezinfekcí rukou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44847211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Příprava operačního pole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80923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Rouškujete operační pole až po zaschnutí dezinfekčního přípravku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80411112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Příprava operačního pole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86651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Holení operačního pole je prováděno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na oddělení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 příjezdu do prostor operačních sálů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na operačním sále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29077456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4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Příprava operačního pole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93233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Rouškování operačního pole provádí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instrumentářka sama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instrumentářka s asistentem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celý operační tým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86338932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Příprava operačního pole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00131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K holení operačního pole používáte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1988840"/>
            <a:ext cx="3960440" cy="4137323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jednorázový holící strojek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kliper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elektrický holící strojek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běžný holící strojek 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93036086"/>
              </p:ext>
            </p:extLst>
          </p:nvPr>
        </p:nvGraphicFramePr>
        <p:xfrm>
          <a:off x="3779912" y="1412776"/>
          <a:ext cx="5760640" cy="527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5760640" cy="527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Příprava operačního pole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99503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Jaké jednorázové bezpečnostní komponenty na operačním sále používáte?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2255142"/>
            <a:ext cx="3672408" cy="4702250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misky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bezpečnostní skalpely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bezpečnostní kanyly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krabičky na odkládání a počítání jehel 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podložky na odkládání instrumentů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sběrné kabelky/sáčky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odstraňovače čepelek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98240216"/>
              </p:ext>
            </p:extLst>
          </p:nvPr>
        </p:nvGraphicFramePr>
        <p:xfrm>
          <a:off x="3275856" y="1412776"/>
          <a:ext cx="6336704" cy="5472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6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5856" y="1412776"/>
                        <a:ext cx="6336704" cy="5472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Bezpečnost práce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184129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Jaké využíváte pomůcky k ohřevu pacienta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628800"/>
            <a:ext cx="3456384" cy="4968552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vyhřívací podložky pod pacienta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vyhřívací podložky na pacienta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přístroj pro ohřev teplým vzduchem s filtrem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jednorázové přikrývky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návleky na nohy, ruce, hlavu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žádné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55339909"/>
              </p:ext>
            </p:extLst>
          </p:nvPr>
        </p:nvGraphicFramePr>
        <p:xfrm>
          <a:off x="3275856" y="1412776"/>
          <a:ext cx="6336704" cy="5472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0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5856" y="1412776"/>
                        <a:ext cx="6336704" cy="5472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Bezpečnost práce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50606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413792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Na jednom operačním sále je vždy  když je v provozu mimo ranní směnu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711349"/>
            <a:ext cx="4392488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b="1" dirty="0"/>
              <a:t>jedna instrumentářka + jedna perioperační sestra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jedna instrumentářka + jedna perioperační sestra obsluhující více sálů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jedna instrumentářka + jedna anesteziologická sestra, která plní i roli perioperační sestry obíhající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jedna instrumentářka + jedna sanitářka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44010267"/>
              </p:ext>
            </p:extLst>
          </p:nvPr>
        </p:nvGraphicFramePr>
        <p:xfrm>
          <a:off x="4464496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64496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51809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Používáte odtah chirurgického kouře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916832"/>
            <a:ext cx="3456384" cy="4680520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05270376"/>
              </p:ext>
            </p:extLst>
          </p:nvPr>
        </p:nvGraphicFramePr>
        <p:xfrm>
          <a:off x="3275856" y="1412776"/>
          <a:ext cx="6336704" cy="5472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3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5856" y="1412776"/>
                        <a:ext cx="6336704" cy="5472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Bezpečnost práce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55266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9512" y="629816"/>
            <a:ext cx="8964488" cy="1143000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/>
              <a:t>Používáte odtah anestetik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7504" y="1916832"/>
            <a:ext cx="3456384" cy="4680520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ne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04908492"/>
              </p:ext>
            </p:extLst>
          </p:nvPr>
        </p:nvGraphicFramePr>
        <p:xfrm>
          <a:off x="3275856" y="1412776"/>
          <a:ext cx="6336704" cy="5472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5856" y="1412776"/>
                        <a:ext cx="6336704" cy="5472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/>
              <a:t>Bezpečnost práce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59639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8834"/>
            <a:ext cx="1000125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Logo - Br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92696"/>
            <a:ext cx="13144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259631" y="1916832"/>
            <a:ext cx="72728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3600" b="1" dirty="0"/>
          </a:p>
          <a:p>
            <a:endParaRPr lang="cs-CZ" sz="3600" b="1" dirty="0" smtClean="0"/>
          </a:p>
          <a:p>
            <a:endParaRPr lang="cs-CZ" sz="3600" b="1" dirty="0"/>
          </a:p>
          <a:p>
            <a:endParaRPr lang="cs-CZ" sz="3600" b="1" dirty="0" smtClean="0"/>
          </a:p>
          <a:p>
            <a:r>
              <a:rPr lang="cs-CZ" sz="3600" b="1" dirty="0" smtClean="0"/>
              <a:t>Děkujeme za spolupráci</a:t>
            </a:r>
          </a:p>
          <a:p>
            <a:endParaRPr lang="cs-CZ" sz="3600" b="1" dirty="0" smtClean="0"/>
          </a:p>
        </p:txBody>
      </p:sp>
      <p:sp>
        <p:nvSpPr>
          <p:cNvPr id="6" name="Obdélník 5"/>
          <p:cNvSpPr/>
          <p:nvPr/>
        </p:nvSpPr>
        <p:spPr>
          <a:xfrm>
            <a:off x="395536" y="1772816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none" strike="noStrike" dirty="0" smtClean="0">
                <a:effectLst/>
                <a:latin typeface="Ubuntu"/>
              </a:rPr>
              <a:t>Perioperační sestry</a:t>
            </a:r>
          </a:p>
          <a:p>
            <a:r>
              <a:rPr lang="cs-CZ" sz="2800" b="1" u="none" strike="noStrike" dirty="0" smtClean="0">
                <a:effectLst/>
                <a:latin typeface="Ubuntu"/>
              </a:rPr>
              <a:t>Úsměv, bezpečí, kvalita, spolehlivost.</a:t>
            </a:r>
            <a:endParaRPr lang="cs-CZ" sz="2800" b="1" u="none" strike="noStrike" dirty="0">
              <a:effectLst/>
              <a:latin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66738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Je v týmu na operačním sále zařazen zdravotnický asistent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 smtClean="0"/>
              <a:t>Ano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 smtClean="0"/>
              <a:t>Ne</a:t>
            </a:r>
            <a:endParaRPr lang="cs-CZ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96191056"/>
              </p:ext>
            </p:extLst>
          </p:nvPr>
        </p:nvGraphicFramePr>
        <p:xfrm>
          <a:off x="4025900" y="1484784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25900" y="1484784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32474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Pokud ano, tak vykonává činnost jako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sanitář/ka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perioperační sestra obíhající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instrumentuje</a:t>
            </a:r>
            <a:endParaRPr lang="cs-CZ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79396211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10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41439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496" y="341784"/>
            <a:ext cx="9108504" cy="1143000"/>
          </a:xfrm>
        </p:spPr>
        <p:txBody>
          <a:bodyPr>
            <a:normAutofit/>
          </a:bodyPr>
          <a:lstStyle/>
          <a:p>
            <a:pPr algn="l"/>
            <a:r>
              <a:rPr lang="pl-PL" sz="2800" b="1" dirty="0"/>
              <a:t>Máte na pozici sanitář/ka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b="1" dirty="0"/>
              <a:t>muže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ženy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/>
              <a:t>muže i ženy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72183948"/>
              </p:ext>
            </p:extLst>
          </p:nvPr>
        </p:nvGraphicFramePr>
        <p:xfrm>
          <a:off x="4445000" y="126876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45000" y="126876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PCountdown" hidden="1"/>
          <p:cNvGrpSpPr/>
          <p:nvPr>
            <p:custDataLst>
              <p:tags r:id="rId5"/>
            </p:custDataLst>
          </p:nvPr>
        </p:nvGrpSpPr>
        <p:grpSpPr>
          <a:xfrm>
            <a:off x="7596336" y="5733256"/>
            <a:ext cx="1420664" cy="997744"/>
            <a:chOff x="8318500" y="6032500"/>
            <a:chExt cx="838200" cy="635000"/>
          </a:xfrm>
        </p:grpSpPr>
        <p:sp>
          <p:nvSpPr>
            <p:cNvPr id="6" name="CountdownShape" hidden="1"/>
            <p:cNvSpPr/>
            <p:nvPr/>
          </p:nvSpPr>
          <p:spPr>
            <a:xfrm>
              <a:off x="8318500" y="6032500"/>
              <a:ext cx="838200" cy="6096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" name="CountdownText" hidden="1"/>
            <p:cNvSpPr txBox="1"/>
            <p:nvPr/>
          </p:nvSpPr>
          <p:spPr>
            <a:xfrm>
              <a:off x="8318500" y="6032500"/>
              <a:ext cx="8382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3600" b="1" smtClean="0">
                  <a:latin typeface="Tahoma"/>
                </a:rPr>
                <a:t>1</a:t>
              </a:r>
              <a:endParaRPr lang="en-US" sz="3600" b="1">
                <a:latin typeface="Tahoma"/>
              </a:endParaRPr>
            </a:p>
          </p:txBody>
        </p:sp>
      </p:grpSp>
      <p:sp>
        <p:nvSpPr>
          <p:cNvPr id="9" name="Nadpis 1"/>
          <p:cNvSpPr txBox="1">
            <a:spLocks/>
          </p:cNvSpPr>
          <p:nvPr/>
        </p:nvSpPr>
        <p:spPr>
          <a:xfrm>
            <a:off x="609600" y="-306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Obecné informace +personální údaje</a:t>
            </a:r>
            <a:endParaRPr lang="cs-CZ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00" y="548680"/>
            <a:ext cx="913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41534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4C15CE59862A4AF5A44615D0C73F2BA7"/>
  <p:tag name="TPVERSION" val="5"/>
  <p:tag name="TPFULLVERSION" val="5.4.1.2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E004C29418848C58859451F7971E8C9&lt;/guid&gt;&#10;            &lt;repollguid&gt;854E91544C8349F8B4CEAA3A2B19C5D8&lt;/repollguid&gt;&#10;            &lt;sourceid&gt;994F856713BA44D4B9AA1A93A61EC6AD&lt;/sourceid&gt;&#10;            &lt;questiontext&gt;Činnost na sálech je zajištěna tímto typem služeb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nepřetržitý provoz s nerovnoměrně rozvrženou pracovní dobou&lt;/answertext&gt;&#10;                    &lt;valuetype&gt;0&lt;/valuetype&gt;&#10;                &lt;/answer&gt;&#10;                &lt;answer&gt;&#10;                    &lt;guid&gt;FD8D5CC510AA4A14ABFED82D1A202B6F&lt;/guid&gt;&#10;                    &lt;answertext&gt;třísměnný provoz&lt;/answertext&gt;&#10;                    &lt;valuetype&gt;0&lt;/valuetype&gt;&#10;                &lt;/answer&gt;&#10;                &lt;answer&gt;&#10;                    &lt;guid&gt;DE3CE357B51F44C6BB87678CC4DC543F&lt;/guid&gt;&#10;                    &lt;answertext&gt;dvojsměnný provoz s telefonickou příslužbou&lt;/answertext&gt;&#10;                    &lt;valuetype&gt;0&lt;/valuetype&gt;&#10;                &lt;/answer&gt;&#10;                &lt;answer&gt;&#10;                    &lt;guid&gt;0C89CC14897D4F999F8D5799A860AD87&lt;/guid&gt;&#10;                    &lt;answertext&gt;pouze jednosměnný provoz bez dalších služeb &lt;/answertext&gt;&#10;                    &lt;valuetype&gt;0&lt;/valuetype&gt;&#10;                &lt;/answer&gt;&#10;                &lt;answer&gt;&#10;                    &lt;guid&gt;117CF1BD3B3E477799B2E408D8F18B33&lt;/guid&gt;&#10;                    &lt;answertext&gt;dvojsměnný provoz s druhým pracovním poměrem&lt;/answertext&gt;&#10;                    &lt;valuetype&gt;0&lt;/valuetype&gt;&#10;                &lt;/answer&gt;&#10;                &lt;answer&gt;&#10;                    &lt;guid&gt;25CA70BA492040FD97C1D6A5000F8373&lt;/guid&gt;&#10;                    &lt;answertext&gt;jednosměnný provoz s telefonickou příslužbou&lt;/answertext&gt;&#10;                    &lt;valuetype&gt;0&lt;/valuetype&gt;&#10;                &lt;/answer&gt;&#10;                &lt;answer&gt;&#10;                    &lt;guid&gt;68195478F42444AD9D813BA2FE8DBA8A&lt;/guid&gt;&#10;                    &lt;answertext&gt;jednosměnný provoz s druhým pracovním poměrem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Činnost na sálech je zajištěna tímto typem služeb[;crlf;]78[;]81[;]78[;]False[;]0[;][;crlf;]2.75641025641026[;]2[;]2.11942116817303[;]4.49194608809993[;crlf;]37[;]0[;]nepřetržitý provoz s nerovnoměrně rozvrženou pracovní dobou1[;]nepřetržitý provoz s nerovnoměrně rozvrženou pracovní dobou[;][;crlf;]9[;]0[;]třísměnný provoz2[;]třísměnný provoz[;][;crlf;]7[;]0[;]dvojsměnný provoz s telefonickou příslužbou3[;]dvojsměnný provoz s telefonickou příslužbou[;][;crlf;]7[;]0[;]pouze jednosměnný provoz bez dalších služeb 4[;]pouze jednosměnný provoz bez dalších služeb [;][;crlf;]4[;]0[;]dvojsměnný provoz s druhým pracovním poměrem5[;]dvojsměnný provoz s druhým pracovním poměrem[;][;crlf;]7[;]0[;]jednosměnný provoz s telefonickou příslužbou6[;]jednosměnný provoz s telefonickou příslužbou[;][;crlf;]7[;]0[;]jednosměnný provoz s druhým pracovním poměrem7[;]jednosměnný provoz s druhým pracovním poměrem[;]"/>
  <p:tag name="HASRESULTS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33,4,9,55,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0C98B8DE9A64E6DBADF04D13CCF5800&lt;/guid&gt;&#10;            &lt;repollguid&gt;854E91544C8349F8B4CEAA3A2B19C5D8&lt;/repollguid&gt;&#10;            &lt;sourceid&gt;994F856713BA44D4B9AA1A93A61EC6AD&lt;/sourceid&gt;&#10;            &lt;questiontext&gt;Plánovaný sanitární den je realizován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v běžné pracovní době&lt;/answertext&gt;&#10;                    &lt;valuetype&gt;0&lt;/valuetype&gt;&#10;                &lt;/answer&gt;&#10;                &lt;answer&gt;&#10;                    &lt;guid&gt;FD8D5CC510AA4A14ABFED82D1A202B6F&lt;/guid&gt;&#10;                    &lt;answertext&gt;ve dnech pracovního klidu&lt;/answertext&gt;&#10;                    &lt;valuetype&gt;0&lt;/valuetype&gt;&#10;                &lt;/answer&gt;&#10;                &lt;answer&gt;&#10;                    &lt;guid&gt;0BB36116CFEC40AAA30DFAA6D30295B2&lt;/guid&gt;&#10;                    &lt;answertext&gt;v noci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lánovaný sanitární den je realizován [;crlf;]71[;]82[;]71[;]False[;]0[;][;crlf;]1.14084507042254[;]1[;]0.386234061994425[;]0.149176750644713[;crlf;]62[;]0[;]v běžné pracovní době1[;]v běžné pracovní době[;][;crlf;]8[;]0[;]ve dnech pracovního klidu2[;]ve dnech pracovního klidu[;][;crlf;]1[;]0[;]v noci3[;]v noci[;]"/>
  <p:tag name="HASRESULTS" val="Tru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56745F5DC254DD6AE098228D410F0BD&lt;/guid&gt;&#10;            &lt;repollguid&gt;854E91544C8349F8B4CEAA3A2B19C5D8&lt;/repollguid&gt;&#10;            &lt;sourceid&gt;994F856713BA44D4B9AA1A93A61EC6AD&lt;/sourceid&gt;&#10;            &lt;questiontext&gt;Sanitární den, tedy úklid prostředí je realizován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smluvní firmou&lt;/answertext&gt;&#10;                    &lt;valuetype&gt;0&lt;/valuetype&gt;&#10;                &lt;/answer&gt;&#10;                &lt;answer&gt;&#10;                    &lt;guid&gt;FD8D5CC510AA4A14ABFED82D1A202B6F&lt;/guid&gt;&#10;                    &lt;answertext&gt;úklidovým pracovníkem &lt;/answertext&gt;&#10;                    &lt;valuetype&gt;0&lt;/valuetype&gt;&#10;                &lt;/answer&gt;&#10;                &lt;answer&gt;&#10;                    &lt;guid&gt;0BB36116CFEC40AAA30DFAA6D30295B2&lt;/guid&gt;&#10;                    &lt;answertext&gt;úklidovým pracovníkem +sanitář/ka&lt;/answertext&gt;&#10;                    &lt;valuetype&gt;0&lt;/valuetype&gt;&#10;                &lt;/answer&gt;&#10;                &lt;answer&gt;&#10;                    &lt;guid&gt;0738579BF17A46849D6ECEF8E971FE7A&lt;/guid&gt;&#10;                    &lt;answertext&gt;úklidovým pracovníkem + perioperační sestry&lt;/answertext&gt;&#10;                    &lt;valuetype&gt;0&lt;/valuetype&gt;&#10;                &lt;/answer&gt;&#10;                &lt;answer&gt;&#10;                    &lt;guid&gt;68CD870948744C7398E0AF681BD3EA87&lt;/guid&gt;&#10;                    &lt;answertext&gt;úklidovým pracovníkem +sanitář/ka + perioperační sestry&lt;/answertext&gt;&#10;                    &lt;valuetype&gt;0&lt;/valuetype&gt;&#10;                &lt;/answer&gt;&#10;                &lt;answer&gt;&#10;                    &lt;guid&gt;BC808BA8B49F4D728DD29B22A698D894&lt;/guid&gt;&#10;                    &lt;answertext&gt;pouze sanitář/ky&lt;/answertext&gt;&#10;                    &lt;valuetype&gt;0&lt;/valuetype&gt;&#10;                &lt;/answer&gt;&#10;                &lt;answer&gt;&#10;                    &lt;guid&gt;9ACB32E661554D6A862AF8E29DFB729E&lt;/guid&gt;&#10;                    &lt;answertext&gt;pouze perioperační sestry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anitární den, tedy úklid prostředí je realizován [;crlf;]71[;]82[;]71[;]False[;]0[;][;crlf;]3.6056338028169[;]5[;]1.82686426671447[;]3.33743304899821[;crlf;]19[;]0[;]smluvní firmou1[;]smluvní firmou[;][;crlf;]4[;]0[;]úklidovým pracovníkem 2[;]úklidovým pracovníkem [;][;crlf;]6[;]0[;]úklidovým pracovníkem +sanitář/ka3[;]úklidovým pracovníkem +sanitář/ka[;][;crlf;]3[;]0[;]úklidovým pracovníkem + perioperační sestry4[;]úklidovým pracovníkem + perioperační sestry[;][;crlf;]37[;]0[;]úklidovým pracovníkem +sanitář/ka + perioperační sestry5[;]úklidovým pracovníkem +sanitář/ka + perioperační sestry[;][;crlf;]0[;]0[;]pouze sanitář/ky6[;]pouze sanitář/ky[;][;crlf;]2[;]0[;]pouze perioperační sestry7[;]pouze perioperační sestry[;]"/>
  <p:tag name="HASRESULTS" val="Tru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40,4,9,55,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C932E72A772453B9559F4A449ACA648&lt;/guid&gt;&#10;            &lt;repollguid&gt;854E91544C8349F8B4CEAA3A2B19C5D8&lt;/repollguid&gt;&#10;            &lt;sourceid&gt;994F856713BA44D4B9AA1A93A61EC6AD&lt;/sourceid&gt;&#10;            &lt;questiontext&gt;V případě mimořádného sanitárního úklidu je proveden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úklid všech prostor v plném rozsahu jako sanitární den&lt;/answertext&gt;&#10;                    &lt;valuetype&gt;0&lt;/valuetype&gt;&#10;                &lt;/answer&gt;&#10;                &lt;answer&gt;&#10;                    &lt;guid&gt;FD8D5CC510AA4A14ABFED82D1A202B6F&lt;/guid&gt;&#10;                    &lt;answertext&gt;pouze úklid operačního sálu včetně dezinfekce a dodržení expoziční doby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V případě mimořádného sanitárního úklidu je proveden[;crlf;]74[;]82[;]74[;]False[;]0[;][;crlf;]1.82432432432432[;]2[;]0.38054399568456[;]0.14481373265157[;crlf;]13[;]0[;]úklid všech prostor v plném rozsahu jako sanitární den1[;]úklid všech prostor v plném rozsahu jako sanitární den[;][;crlf;]61[;]0[;]pouze úklid operačního sálu včetně dezinfekce a dodržení expoziční doby2[;]pouze úklid operačního sálu včetně dezinfekce a dodržení expoziční doby[;]"/>
  <p:tag name="HASRESULTS" val="Tru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9E88FD33F5F41E8B892AACC10AC4FC3&lt;/guid&gt;&#10;            &lt;repollguid&gt;854E91544C8349F8B4CEAA3A2B19C5D8&lt;/repollguid&gt;&#10;            &lt;sourceid&gt;994F856713BA44D4B9AA1A93A61EC6AD&lt;/sourceid&gt;&#10;            &lt;questiontext&gt;Operační prádlo po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orázové&lt;/answertext&gt;&#10;                    &lt;valuetype&gt;0&lt;/valuetype&gt;&#10;                &lt;/answer&gt;&#10;                &lt;answer&gt;&#10;                    &lt;guid&gt;FD8D5CC510AA4A14ABFED82D1A202B6F&lt;/guid&gt;&#10;                    &lt;answertext&gt;textil k opakovanému použití&lt;/answertext&gt;&#10;                    &lt;valuetype&gt;0&lt;/valuetype&gt;&#10;                &lt;/answer&gt;&#10;                &lt;answer&gt;&#10;                    &lt;guid&gt;0BB36116CFEC40AAA30DFAA6D30295B2&lt;/guid&gt;&#10;                    &lt;answertext&gt;bavlněné&lt;/answertext&gt;&#10;                    &lt;valuetype&gt;0&lt;/valuetype&gt;&#10;                &lt;/answer&gt;&#10;                &lt;answer&gt;&#10;                    &lt;guid&gt;0738579BF17A46849D6ECEF8E971FE7A&lt;/guid&gt;&#10;                    &lt;answertext&gt;kombinace jednorázové+ textil k opakovanému použití &lt;/answertext&gt;&#10;                    &lt;valuetype&gt;0&lt;/valuetype&gt;&#10;                &lt;/answer&gt;&#10;                &lt;answer&gt;&#10;                    &lt;guid&gt;68CD870948744C7398E0AF681BD3EA87&lt;/guid&gt;&#10;                    &lt;answertext&gt;kombinace jednorázové+ bavlna&lt;/answertext&gt;&#10;                    &lt;valuetype&gt;0&lt;/valuetype&gt;&#10;                &lt;/answer&gt;&#10;                &lt;answer&gt;&#10;                    &lt;guid&gt;BC808BA8B49F4D728DD29B22A698D894&lt;/guid&gt;&#10;                    &lt;answertext&gt;kombinace všeho uvedenéh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prádlo používáte[;crlf;]78[;]82[;]78[;]False[;]0[;][;crlf;]1.74358974358974[;]1[;]1.37221417028304[;]1.88297172912558[;crlf;]59[;]0[;]jednorázové1[;]jednorázové[;][;crlf;]2[;]0[;]textil k opakovanému použití2[;]textil k opakovanému použití[;][;crlf;]0[;]0[;]bavlněné3[;]bavlněné[;][;crlf;]12[;]0[;]kombinace jednorázové+ textil k opakovanému použití 4[;]kombinace jednorázové+ textil k opakovanému použití [;][;crlf;]5[;]0[;]kombinace jednorázové+ bavlna5[;]kombinace jednorázové+ bavlna[;][;crlf;]0[;]0[;]kombinace všeho uvedeného6[;]kombinace všeho uvedeného[;]"/>
  <p:tag name="HASRESULTS" val="Tru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7713086F8844B98847F71CC567D9F55&lt;/guid&gt;&#10;            &lt;repollguid&gt;854E91544C8349F8B4CEAA3A2B19C5D8&lt;/repollguid&gt;&#10;            &lt;sourceid&gt;994F856713BA44D4B9AA1A93A61EC6AD&lt;/sourceid&gt;&#10;            &lt;questiontext&gt;Rouškovací jednorázové systémy používáte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katalogové složení&lt;/answertext&gt;&#10;                    &lt;valuetype&gt;0&lt;/valuetype&gt;&#10;                &lt;/answer&gt;&#10;                &lt;answer&gt;&#10;                    &lt;guid&gt;FD8D5CC510AA4A14ABFED82D1A202B6F&lt;/guid&gt;&#10;                    &lt;answertext&gt;složení dle vlastních požadavků&lt;/answertext&gt;&#10;                    &lt;valuetype&gt;0&lt;/valuetype&gt;&#10;                &lt;/answer&gt;&#10;                &lt;answer&gt;&#10;                    &lt;guid&gt;0BB36116CFEC40AAA30DFAA6D30295B2&lt;/guid&gt;&#10;                    &lt;answertext&gt;kombinace sad + jednotlivé komponenty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Rouškovací jednorázové systémy používáte [;crlf;]75[;]82[;]75[;]False[;]0[;][;crlf;]2.17333333333333[;]2[;]0.75495400890091[;]0.569955555555556[;crlf;]16[;]0[;]katalogové složení1[;]katalogové složení[;][;crlf;]30[;]0[;]složení dle vlastních požadavků2[;]složení dle vlastních požadavků[;][;crlf;]29[;]0[;]kombinace sad + jednotlivé komponenty3[;]kombinace sad + jednotlivé komponenty[;]"/>
  <p:tag name="HASRESULTS" val="Tru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8,4,9,55,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F0196308FC64B1E995362632895D446&lt;/guid&gt;&#10;            &lt;repollguid&gt;854E91544C8349F8B4CEAA3A2B19C5D8&lt;/repollguid&gt;&#10;            &lt;sourceid&gt;994F856713BA44D4B9AA1A93A61EC6AD&lt;/sourceid&gt;&#10;            &lt;questiontext&gt;Používáte rouškovací jednorázové systémy od více dodavatelů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užíváte rouškovací jednorázové systémy od více dodavatelů[;crlf;]77[;]82[;]77[;]False[;]0[;][;crlf;]1.38961038961039[;]1[;]0.487661905338145[;]0.23781413391803[;crlf;]47[;]0[;]ano1[;]ano[;][;crlf;]30[;]0[;]ne 2[;]ne [;]"/>
  <p:tag name="HASRESULTS" val="Tru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D16C544EA8F4E64A0190D4814B07FA7&lt;/guid&gt;&#10;            &lt;repollguid&gt;854E91544C8349F8B4CEAA3A2B19C5D8&lt;/repollguid&gt;&#10;            &lt;sourceid&gt;994F856713BA44D4B9AA1A93A61EC6AD&lt;/sourceid&gt;&#10;            &lt;questiontext&gt;Používáte rouškovací jednorázové sady připravené i s jinými zdravotnickými komponenty- šití, skalpely, sušící materiál apod. (PACK, TREY, KOMBI SET  …)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užíváte rouškovací jednorázové sady připravené i s jinými zdravotnickými komponenty- šití, skalpely, sušící materiál apod. (PACK, TREY, KOMBI SET  …)[;crlf;]75[;]82[;]75[;]False[;]0[;][;crlf;]1.62666666666667[;]2[;]0.483689523925788[;]0.233955555555556[;crlf;]28[;]0[;]ano1[;]ano[;][;crlf;]47[;]0[;]ne 2[;]ne [;]"/>
  <p:tag name="HASRESULTS" val="Tru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C8A7FFCCF3E43BBAFE6E4460DF6D9B3&lt;/guid&gt;&#10;            &lt;repollguid&gt;854E91544C8349F8B4CEAA3A2B19C5D8&lt;/repollguid&gt;&#10;            &lt;sourceid&gt;994F856713BA44D4B9AA1A93A61EC6AD&lt;/sourceid&gt;&#10;            &lt;questiontext&gt;Jaké parametry u rouškovacích materiálů jsou pro vás důležité?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7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savost&lt;/answertext&gt;&#10;                    &lt;valuetype&gt;0&lt;/valuetype&gt;&#10;                &lt;/answer&gt;&#10;                &lt;answer&gt;&#10;                    &lt;guid&gt;FD8D5CC510AA4A14ABFED82D1A202B6F&lt;/guid&gt;&#10;                    &lt;answertext&gt;nepropustnost – bariéra&lt;/answertext&gt;&#10;                    &lt;valuetype&gt;0&lt;/valuetype&gt;&#10;                &lt;/answer&gt;&#10;                &lt;answer&gt;&#10;                    &lt;guid&gt;0BB36116CFEC40AAA30DFAA6D30295B2&lt;/guid&gt;&#10;                    &lt;answertext&gt;Barva&lt;/answertext&gt;&#10;                    &lt;valuetype&gt;0&lt;/valuetype&gt;&#10;                &lt;/answer&gt;&#10;                &lt;answer&gt;&#10;                    &lt;guid&gt;0738579BF17A46849D6ECEF8E971FE7A&lt;/guid&gt;&#10;                    &lt;answertext&gt;lepení&lt;/answertext&gt;&#10;                    &lt;valuetype&gt;0&lt;/valuetype&gt;&#10;                &lt;/answer&gt;&#10;                &lt;answer&gt;&#10;                    &lt;guid&gt;68CD870948744C7398E0AF681BD3EA87&lt;/guid&gt;&#10;                    &lt;answertext&gt;způsob manipulace&lt;/answertext&gt;&#10;                    &lt;valuetype&gt;0&lt;/valuetype&gt;&#10;                &lt;/answer&gt;&#10;                &lt;answer&gt;&#10;                    &lt;guid&gt;BC808BA8B49F4D728DD29B22A698D894&lt;/guid&gt;&#10;                    &lt;answertext&gt;splývavost&lt;/answertext&gt;&#10;                    &lt;valuetype&gt;0&lt;/valuetype&gt;&#10;                &lt;/answer&gt;&#10;                &lt;answer&gt;&#10;                    &lt;guid&gt;9AF0BBCE34784C8E8AB8169C5E5F07AD&lt;/guid&gt;&#10;                    &lt;answertext&gt;pevnost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Jaké parametry u rouškovacích materiálů jsou pro vás důležité? [;crlf;]80[;]82[;]259[;]False[;]0[;][;crlf;]3.7027027027027[;]4[;]2.09808527171019[;]4.40196180736721[;crlf;]45[;]0[;]savost1[;]savost[;][;crlf;]68[;]0[;]nepropustnost – bariéra2[;]nepropustnost – bariéra[;][;crlf;]7[;]0[;]Barva3[;]Barva[;][;crlf;]35[;]0[;]lepení4[;]lepení[;][;crlf;]49[;]0[;]způsob manipulace5[;]způsob manipulace[;][;crlf;]13[;]0[;]splývavost6[;]splývavost[;][;crlf;]42[;]0[;]pevnost7[;]pevnost[;]"/>
  <p:tag name="HASRESULTS" val="Tru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8,4,9,55,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B059011A40A4EE59022F8D6C532FAC0&lt;/guid&gt;&#10;            &lt;repollguid&gt;854E91544C8349F8B4CEAA3A2B19C5D8&lt;/repollguid&gt;&#10;            &lt;sourceid&gt;994F856713BA44D4B9AA1A93A61EC6AD&lt;/sourceid&gt;&#10;            &lt;questiontext&gt;Rozlišujete použití operačních plášťů dle druhu operace a jejich určení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Rozlišujete použití operačních plášťů dle druhu operace a jejich určení [;crlf;]75[;]82[;]75[;]False[;]0[;][;crlf;]1.26666666666667[;]1[;]0.442216638714053[;]0.195555555555556[;crlf;]55[;]0[;]ano1[;]ano[;][;crlf;]20[;]0[;]ne 2[;]ne [;]"/>
  <p:tag name="HASRESULTS" val="Tru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3F0AE9D333F4109BBD32DA08CC83F07&lt;/guid&gt;&#10;            &lt;repollguid&gt;854E91544C8349F8B4CEAA3A2B19C5D8&lt;/repollguid&gt;&#10;            &lt;sourceid&gt;994F856713BA44D4B9AA1A93A61EC6AD&lt;/sourceid&gt;&#10;            &lt;questiontext&gt;Používáte operační pláště bez uzavřeného sterilního zadního dílu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užíváte operační pláště bez uzavřeného sterilního zadního dílu [;crlf;]76[;]82[;]76[;]False[;]0[;][;crlf;]1.78947368421053[;]2[;]0.407682457495518[;]0.166204986149584[;crlf;]16[;]0[;]ano1[;]ano[;][;crlf;]60[;]0[;]ne 2[;]ne [;]"/>
  <p:tag name="HASRESULTS" val="Tru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7D4A23292BC4772A43C7D57EE8CDA9C&lt;/guid&gt;&#10;            &lt;repollguid&gt;854E91544C8349F8B4CEAA3A2B19C5D8&lt;/repollguid&gt;&#10;            &lt;sourceid&gt;994F856713BA44D4B9AA1A93A61EC6AD&lt;/sourceid&gt;&#10;            &lt;questiontext&gt;Na jednom operačním sále je vždy v ranní směně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a instrumentářka + jedna perioperační sestra&lt;/answertext&gt;&#10;                    &lt;valuetype&gt;0&lt;/valuetype&gt;&#10;                &lt;/answer&gt;&#10;                &lt;answer&gt;&#10;                    &lt;guid&gt;FD8D5CC510AA4A14ABFED82D1A202B6F&lt;/guid&gt;&#10;                    &lt;answertext&gt;jedna instrumentářka + jedna perioperační sestra obsluhující více sálů&lt;/answertext&gt;&#10;                    &lt;valuetype&gt;0&lt;/valuetype&gt;&#10;                &lt;/answer&gt;&#10;                &lt;answer&gt;&#10;                    &lt;guid&gt;DE3CE357B51F44C6BB87678CC4DC543F&lt;/guid&gt;&#10;                    &lt;answertext&gt;jedna instrumentářka + jedna anesteziologická sestra, která plní i roli perioperační sestry obíhající&lt;/answertext&gt;&#10;                    &lt;valuetype&gt;0&lt;/valuetype&gt;&#10;                &lt;/answer&gt;&#10;                &lt;answer&gt;&#10;                    &lt;guid&gt;0C89CC14897D4F999F8D5799A860AD87&lt;/guid&gt;&#10;                    &lt;answertext&gt;jedna instrumentářka + jedna sanitářka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Na jednom operačním sále je vždy v ranní směně[;crlf;]75[;]81[;]75[;]False[;]0[;][;crlf;]1.04[;]1[;]0.255081686262787[;]0.0650666666666667[;crlf;]73[;]0[;]jedna instrumentářka + jedna perioperační sestra1[;]jedna instrumentářka + jedna perioperační sestra[;][;crlf;]1[;]0[;]jedna instrumentářka + jedna perioperační sestra obsluhující více sálů2[;]jedna instrumentářka + jedna perioperační sestra obsluhující více sálů[;][;crlf;]1[;]0[;]jedna instrumentářka + jedna anesteziologická sestra, která plní i roli perioperační sestry obíhající3[;]jedna instrumentářka + jedna anesteziologická sestra, která plní i roli perioperační sestry obíhající[;][;crlf;]0[;]0[;]jedna instrumentářka + jedna sanitářka4[;]jedna instrumentářka + jedna sanitářka[;]"/>
  <p:tag name="HASRESULTS" val="Tru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B33219225404D729C25EC20AA444F22&lt;/guid&gt;&#10;            &lt;repollguid&gt;854E91544C8349F8B4CEAA3A2B19C5D8&lt;/repollguid&gt;&#10;            &lt;sourceid&gt;994F856713BA44D4B9AA1A93A61EC6AD&lt;/sourceid&gt;&#10;            &lt;questiontext&gt;Měníte si operační pláště během operačního výkonu na základě určené doby použitelnosti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Měníte si operační pláště během operačního výkonu na základě určené doby použitelnosti[;crlf;]79[;]82[;]79[;]False[;]0[;][;crlf;]1.94936708860759[;]2[;]0.219246937666947[;]0.0480692196763339[;crlf;]4[;]0[;]ano1[;]ano[;][;crlf;]75[;]0[;]ne 2[;]ne [;]"/>
  <p:tag name="HASRESULTS" val="Tru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E682B75E86C438FA327293F735D3802&lt;/guid&gt;&#10;            &lt;repollguid&gt;854E91544C8349F8B4CEAA3A2B19C5D8&lt;/repollguid&gt;&#10;            &lt;sourceid&gt;994F856713BA44D4B9AA1A93A61EC6AD&lt;/sourceid&gt;&#10;            &lt;questiontext&gt;Používáte operační rukavice dle typu a délky operac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užíváte operační rukavice dle typu a délky operace[;crlf;]77[;]82[;]77[;]False[;]0[;][;crlf;]1.67532467532468[;]2[;]0.468253412397921[;]0.219261258222297[;crlf;]25[;]0[;]ano1[;]ano[;][;crlf;]52[;]0[;]ne 2[;]ne [;]"/>
  <p:tag name="HASRESULTS" val="Tru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5BD3CDBB7CA4C6EAB28773570448486&lt;/guid&gt;&#10;            &lt;repollguid&gt;854E91544C8349F8B4CEAA3A2B19C5D8&lt;/repollguid&gt;&#10;            &lt;sourceid&gt;994F856713BA44D4B9AA1A93A61EC6AD&lt;/sourceid&gt;&#10;            &lt;questiontext&gt;Dodržujete výměnu rukavic během operace dle jejich propustnosti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održujete výměnu rukavic během operace dle jejich propustnosti [;crlf;]79[;]82[;]79[;]False[;]0[;][;crlf;]1.68354430379747[;]2[;]0.465092989136046[;]0.216311488543503[;crlf;]25[;]0[;]ano1[;]ano[;][;crlf;]54[;]0[;]ne 2[;]ne [;]"/>
  <p:tag name="HASRESULTS" val="Tru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67E676F73324E5EA49A804EBF3CD9DD&lt;/guid&gt;&#10;            &lt;repollguid&gt;854E91544C8349F8B4CEAA3A2B19C5D8&lt;/repollguid&gt;&#10;            &lt;sourceid&gt;994F856713BA44D4B9AA1A93A61EC6AD&lt;/sourceid&gt;&#10;            &lt;questiontext&gt;Používáte operační rukavice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pudrované&lt;/answertext&gt;&#10;                    &lt;valuetype&gt;0&lt;/valuetype&gt;&#10;                &lt;/answer&gt;&#10;                &lt;answer&gt;&#10;                    &lt;guid&gt;FD8D5CC510AA4A14ABFED82D1A202B6F&lt;/guid&gt;&#10;                    &lt;answertext&gt;nepudrované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užíváte operační rukavice [;crlf;]79[;]82[;]79[;]False[;]0[;][;crlf;]1.65822784810127[;]2[;]0.47430364544798[;]0.224963948085243[;crlf;]27[;]0[;]pudrované1[;]pudrované[;][;crlf;]52[;]0[;]nepudrované2[;]nepudrované[;]"/>
  <p:tag name="HASRESULTS" val="Tru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01AD57C475745D2A212FFCF16449C33&lt;/guid&gt;&#10;            &lt;repollguid&gt;854E91544C8349F8B4CEAA3A2B19C5D8&lt;/repollguid&gt;&#10;            &lt;sourceid&gt;994F856713BA44D4B9AA1A93A61EC6AD&lt;/sourceid&gt;&#10;            &lt;questiontext&gt;Operační čepice po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orázové&lt;/answertext&gt;&#10;                    &lt;valuetype&gt;0&lt;/valuetype&gt;&#10;                &lt;/answer&gt;&#10;                &lt;answer&gt;&#10;                    &lt;guid&gt;FD8D5CC510AA4A14ABFED82D1A202B6F&lt;/guid&gt;&#10;                    &lt;answertext&gt;z textilu pro opakované použití &lt;/answertext&gt;&#10;                    &lt;valuetype&gt;0&lt;/valuetype&gt;&#10;                &lt;/answer&gt;&#10;                &lt;answer&gt;&#10;                    &lt;guid&gt;5521965AB5304CD1AF3D94F0C33718AB&lt;/guid&gt;&#10;                    &lt;answertext&gt;bavlněné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čepice používáte[;crlf;]78[;]82[;]78[;]False[;]0[;][;crlf;]1.1025641025641[;]1[;]0.441144885489365[;]0.194608809993425[;crlf;]74[;]0[;]jednorázové1[;]jednorázové[;][;crlf;]0[;]0[;]z textilu pro opakované použití 2[;]z textilu pro opakované použití [;][;crlf;]4[;]0[;]bavlněné3[;]bavlněné[;]"/>
  <p:tag name="HASRESULTS" val="Tru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5202348FCDA4CC79DF68E60A071EB1D&lt;/guid&gt;&#10;            &lt;repollguid&gt;854E91544C8349F8B4CEAA3A2B19C5D8&lt;/repollguid&gt;&#10;            &lt;sourceid&gt;994F856713BA44D4B9AA1A93A61EC6AD&lt;/sourceid&gt;&#10;            &lt;questiontext&gt;Operační čepice po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dle typu operace&lt;/answertext&gt;&#10;                    &lt;valuetype&gt;0&lt;/valuetype&gt;&#10;                &lt;/answer&gt;&#10;                &lt;answer&gt;&#10;                    &lt;guid&gt;FD8D5CC510AA4A14ABFED82D1A202B6F&lt;/guid&gt;&#10;                    &lt;answertext&gt;je to jed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čepice používáte[;crlf;]79[;]82[;]79[;]False[;]0[;][;crlf;]1.82278481012658[;]2[;]0.381850712126541[;]0.145809966351546[;crlf;]14[;]0[;]dle typu operace1[;]dle typu operace[;][;crlf;]65[;]0[;]je to jedno2[;]je to jedno[;]"/>
  <p:tag name="HASRESULTS" val="Tru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DEFINED"/>
  <p:tag name="DEFINEDCOLORS" val="11,3,10,6,41,7,13,4,9,55,1"/>
  <p:tag name="LABELFORMAT" val="1"/>
  <p:tag name="NUMBERFORMAT" val="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EC2C263CF494DC4B6B795E18036293C&lt;/guid&gt;&#10;            &lt;repollguid&gt;854E91544C8349F8B4CEAA3A2B19C5D8&lt;/repollguid&gt;&#10;            &lt;sourceid&gt;994F856713BA44D4B9AA1A93A61EC6AD&lt;/sourceid&gt;&#10;            &lt;questiontext&gt;Operační čepice a ústenky si vyměňuje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po každém operačním výkonu&lt;/answertext&gt;&#10;                    &lt;valuetype&gt;0&lt;/valuetype&gt;&#10;                &lt;/answer&gt;&#10;                &lt;answer&gt;&#10;                    &lt;guid&gt;FD8D5CC510AA4A14ABFED82D1A202B6F&lt;/guid&gt;&#10;                    &lt;answertext&gt;po každé pracovní směně&lt;/answertext&gt;&#10;                    &lt;valuetype&gt;0&lt;/valuetype&gt;&#10;                &lt;/answer&gt;&#10;                &lt;answer&gt;&#10;                    &lt;guid&gt;5521965AB5304CD1AF3D94F0C33718AB&lt;/guid&gt;&#10;                    &lt;answertext&gt;během výkonu dle jejich propustnosti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čepice a ústenky si vyměňujete[;crlf;]76[;]82[;]76[;]False[;]0[;][;crlf;]1.82894736842105[;]2[;]0.695628415151911[;]0.483898891966759[;crlf;]26[;]0[;]po každém operačním výkonu1[;]po každém operačním výkonu[;][;crlf;]37[;]0[;]po každé pracovní směně2[;]po každé pracovní směně[;][;crlf;]13[;]0[;]během výkonu dle jejich propustnosti3[;]během výkonu dle jejich propustnosti[;]"/>
  <p:tag name="HASRESULTS" val="Tru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AB3EC29D33546898DAE56393117585D&lt;/guid&gt;&#10;            &lt;repollguid&gt;854E91544C8349F8B4CEAA3A2B19C5D8&lt;/repollguid&gt;&#10;            &lt;sourceid&gt;994F856713BA44D4B9AA1A93A61EC6AD&lt;/sourceid&gt;&#10;            &lt;questiontext&gt;Operační ústenky po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orázové&lt;/answertext&gt;&#10;                    &lt;valuetype&gt;0&lt;/valuetype&gt;&#10;                &lt;/answer&gt;&#10;                &lt;answer&gt;&#10;                    &lt;guid&gt;FD8D5CC510AA4A14ABFED82D1A202B6F&lt;/guid&gt;&#10;                    &lt;answertext&gt;z textilu pro opakované použití &lt;/answertext&gt;&#10;                    &lt;valuetype&gt;0&lt;/valuetype&gt;&#10;                &lt;/answer&gt;&#10;                &lt;answer&gt;&#10;                    &lt;guid&gt;5521965AB5304CD1AF3D94F0C33718AB&lt;/guid&gt;&#10;                    &lt;answertext&gt;bavlněné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ústenky používáte[;crlf;]80[;]82[;]80[;]False[;]0[;][;crlf;]1[;]1[;]0[;]0[;crlf;]80[;]0[;]jednorázové1[;]jednorázové[;][;crlf;]0[;]0[;]z textilu pro opakované použití 2[;]z textilu pro opakované použití [;][;crlf;]0[;]0[;]bavlněné3[;]bavlněné[;]"/>
  <p:tag name="HASRESULTS" val="Tru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8C536D83204382A91F1D7CCC48180E&lt;/guid&gt;&#10;            &lt;repollguid&gt;854E91544C8349F8B4CEAA3A2B19C5D8&lt;/repollguid&gt;&#10;            &lt;sourceid&gt;994F856713BA44D4B9AA1A93A61EC6AD&lt;/sourceid&gt;&#10;            &lt;questiontext&gt;Operační ústenky po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dle typu operace&lt;/answertext&gt;&#10;                    &lt;valuetype&gt;0&lt;/valuetype&gt;&#10;                &lt;/answer&gt;&#10;                &lt;answer&gt;&#10;                    &lt;guid&gt;FD8D5CC510AA4A14ABFED82D1A202B6F&lt;/guid&gt;&#10;                    &lt;answertext&gt;je to jed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ústenky používáte[;crlf;]80[;]82[;]80[;]False[;]0[;][;crlf;]1.8125[;]2[;]0.3903123748999[;]0.15234375[;crlf;]15[;]0[;]dle typu operace1[;]dle typu operace[;][;crlf;]65[;]0[;]je to jedno2[;]je to jedno[;]"/>
  <p:tag name="HASRESULTS" val="Tru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DAFE4DFB9D74A9DA010BEEE899323B3&lt;/guid&gt;&#10;            &lt;repollguid&gt;854E91544C8349F8B4CEAA3A2B19C5D8&lt;/repollguid&gt;&#10;            &lt;sourceid&gt;994F856713BA44D4B9AA1A93A61EC6AD&lt;/sourceid&gt;&#10;            &lt;questiontext&gt;Operační ústenky si vyměňuje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po každém operačním výkonu&lt;/answertext&gt;&#10;                    &lt;valuetype&gt;0&lt;/valuetype&gt;&#10;                &lt;/answer&gt;&#10;                &lt;answer&gt;&#10;                    &lt;guid&gt;FD8D5CC510AA4A14ABFED82D1A202B6F&lt;/guid&gt;&#10;                    &lt;answertext&gt;po každé pracovní směně&lt;/answertext&gt;&#10;                    &lt;valuetype&gt;0&lt;/valuetype&gt;&#10;                &lt;/answer&gt;&#10;                &lt;answer&gt;&#10;                    &lt;guid&gt;FD5356755E5F46F6B9B9337595F169E0&lt;/guid&gt;&#10;                    &lt;answertext&gt;během výkonu dle jejich propustnosti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ústenky si vyměňujete[;crlf;]78[;]82[;]78[;]False[;]0[;][;crlf;]1.67948717948718[;]2[;]0.688617897538245[;]0.474194608809993[;crlf;]35[;]0[;]po každém operačním výkonu1[;]po každém operačním výkonu[;][;crlf;]33[;]0[;]po každé pracovní směně2[;]po každé pracovní směně[;][;crlf;]10[;]0[;]během výkonu dle jejich propustnosti3[;]během výkonu dle jejich propustnosti[;]"/>
  <p:tag name="HASRESULTS" val="Tru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0F734C1EB57460C8DAF2A7EFA90B964&lt;/guid&gt;&#10;            &lt;repollguid&gt;854E91544C8349F8B4CEAA3A2B19C5D8&lt;/repollguid&gt;&#10;            &lt;sourceid&gt;994F856713BA44D4B9AA1A93A61EC6AD&lt;/sourceid&gt;&#10;            &lt;questiontext&gt;Na jednom operačním sále je vždy  když je v provozu mimo ranní směnu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a instrumentářka + jedna perioperační sestra&lt;/answertext&gt;&#10;                    &lt;valuetype&gt;0&lt;/valuetype&gt;&#10;                &lt;/answer&gt;&#10;                &lt;answer&gt;&#10;                    &lt;guid&gt;FD8D5CC510AA4A14ABFED82D1A202B6F&lt;/guid&gt;&#10;                    &lt;answertext&gt;jedna instrumentářka + jedna perioperační sestra obsluhující více sálů&lt;/answertext&gt;&#10;                    &lt;valuetype&gt;0&lt;/valuetype&gt;&#10;                &lt;/answer&gt;&#10;                &lt;answer&gt;&#10;                    &lt;guid&gt;DE3CE357B51F44C6BB87678CC4DC543F&lt;/guid&gt;&#10;                    &lt;answertext&gt;jedna instrumentářka + jedna anesteziologická sestra, která plní i roli perioperační sestry obíhající&lt;/answertext&gt;&#10;                    &lt;valuetype&gt;0&lt;/valuetype&gt;&#10;                &lt;/answer&gt;&#10;                &lt;answer&gt;&#10;                    &lt;guid&gt;0C89CC14897D4F999F8D5799A860AD87&lt;/guid&gt;&#10;                    &lt;answertext&gt;jedna instrumentářka + jedna sanitářka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Na jednom operačním sále je vždy  když je v provozu mimo ranní směnu [;crlf;]75[;]81[;]75[;]False[;]0[;][;crlf;]1.29333333333333[;]1[;]0.829028883024523[;]0.687288888888889[;crlf;]66[;]0[;]jedna instrumentářka + jedna perioperační sestra1[;]jedna instrumentářka + jedna perioperační sestra[;][;crlf;]1[;]0[;]jedna instrumentářka + jedna perioperační sestra obsluhující více sálů2[;]jedna instrumentářka + jedna perioperační sestra obsluhující více sálů[;][;crlf;]3[;]0[;]jedna instrumentářka + jedna anesteziologická sestra, která plní i roli perioperační sestry obíhající3[;]jedna instrumentářka + jedna anesteziologická sestra, která plní i roli perioperační sestry obíhající[;][;crlf;]5[;]0[;]jedna instrumentářka + jedna sanitářka4[;]jedna instrumentářka + jedna sanitářka[;]"/>
  <p:tag name="HASRESULTS" val="Tru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47E2BAFD61D4CC385BB8406157FDB6E&lt;/guid&gt;&#10;            &lt;repollguid&gt;854E91544C8349F8B4CEAA3A2B19C5D8&lt;/repollguid&gt;&#10;            &lt;sourceid&gt;994F856713BA44D4B9AA1A93A61EC6AD&lt;/sourceid&gt;&#10;            &lt;questiontext&gt;Nesterilní operační oblečení ( halena+ kalhoty) po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orázové - netkaná textilie&lt;/answertext&gt;&#10;                    &lt;valuetype&gt;0&lt;/valuetype&gt;&#10;                &lt;/answer&gt;&#10;                &lt;answer&gt;&#10;                    &lt;guid&gt;FD8D5CC510AA4A14ABFED82D1A202B6F&lt;/guid&gt;&#10;                    &lt;answertext&gt;z textilu s příměsí PE pro opakované použití&lt;/answertext&gt;&#10;                    &lt;valuetype&gt;0&lt;/valuetype&gt;&#10;                &lt;/answer&gt;&#10;                &lt;answer&gt;&#10;                    &lt;guid&gt;FD5356755E5F46F6B9B9337595F169E0&lt;/guid&gt;&#10;                    &lt;answertext&gt;bavlněné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Nesterilní operační oblečení ( halena+ kalhoty) používáte[;crlf;]79[;]82[;]79[;]False[;]0[;][;crlf;]2.74683544303797[;]3[;]0.538830295032728[;]0.290338086845057[;crlf;]4[;]0[;]jednorázové - netkaná textilie1[;]jednorázové - netkaná textilie[;][;crlf;]12[;]0[;]z textilu s příměsí PE pro opakované použití2[;]z textilu s příměsí PE pro opakované použití[;][;crlf;]63[;]0[;]bavlněné3[;]bavlněné[;]"/>
  <p:tag name="HASRESULTS" val="Tru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7C75AF3B9784038B371AB861614BFBA&lt;/guid&gt;&#10;            &lt;repollguid&gt;854E91544C8349F8B4CEAA3A2B19C5D8&lt;/repollguid&gt;&#10;            &lt;sourceid&gt;994F856713BA44D4B9AA1A93A61EC6AD&lt;/sourceid&gt;&#10;            &lt;questiontext&gt;Jaké operační oblečení preferuje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orázové - netkaná textilie&lt;/answertext&gt;&#10;                    &lt;valuetype&gt;0&lt;/valuetype&gt;&#10;                &lt;/answer&gt;&#10;                &lt;answer&gt;&#10;                    &lt;guid&gt;FD8D5CC510AA4A14ABFED82D1A202B6F&lt;/guid&gt;&#10;                    &lt;answertext&gt;z textilu s příměsí PE pro opakované použití&lt;/answertext&gt;&#10;                    &lt;valuetype&gt;0&lt;/valuetype&gt;&#10;                &lt;/answer&gt;&#10;                &lt;answer&gt;&#10;                    &lt;guid&gt;FD5356755E5F46F6B9B9337595F169E0&lt;/guid&gt;&#10;                    &lt;answertext&gt;bavlněné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Jaké operační oblečení preferujete[;crlf;]71[;]82[;]71[;]False[;]0[;][;crlf;]2.76056338028169[;]3[;]0.615865101664097[;]0.379289823447729[;crlf;]7[;]0[;]jednorázové - netkaná textilie1[;]jednorázové - netkaná textilie[;][;crlf;]3[;]0[;]z textilu s příměsí PE pro opakované použití2[;]z textilu s příměsí PE pro opakované použití[;][;crlf;]61[;]0[;]bavlněné3[;]bavlněné[;]"/>
  <p:tag name="HASRESULTS" val="Tru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7C75AF3B9784038B371AB861614BFBA&lt;/guid&gt;&#10;            &lt;repollguid&gt;854E91544C8349F8B4CEAA3A2B19C5D8&lt;/repollguid&gt;&#10;            &lt;sourceid&gt;994F856713BA44D4B9AA1A93A61EC6AD&lt;/sourceid&gt;&#10;            &lt;questiontext&gt;Jak často si vyměňujete během operačního dne na sále kalhoty a haleny?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i jednou, ráno se obléknu a na konci op. dne, jak odcházím, tak je sundám&lt;/answertext&gt;&#10;                    &lt;valuetype&gt;0&lt;/valuetype&gt;&#10;                &lt;/answer&gt;&#10;                &lt;answer&gt;&#10;                    &lt;guid&gt;FD8D5CC510AA4A14ABFED82D1A202B6F&lt;/guid&gt;&#10;                    &lt;answertext&gt;vždy, když opouštím operační sál přes filtr (oběd, návštěva) &lt;/answertext&gt;&#10;                    &lt;valuetype&gt;0&lt;/valuetype&gt;&#10;                &lt;/answer&gt;&#10;                &lt;answer&gt;&#10;                    &lt;guid&gt;FD5356755E5F46F6B9B9337595F169E0&lt;/guid&gt;&#10;                    &lt;answertext&gt;pouze pokud si ho znečistím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Jak často si vyměňujete během operačního dne na sále kalhoty a haleny? [;crlf;]77[;]82[;]77[;]False[;]0[;][;crlf;]2.36363636363636[;]3[;]0.736948621252525[;]0.543093270365998[;crlf;]12[;]0[;]ani jednou, ráno se obléknu a na konci op. dne, jak odcházím, tak je sundám1[;]ani jednou, ráno se obléknu a na konci op. dne, jak odcházím, tak je sundám[;][;crlf;]25[;]0[;]vždy, když opouštím operační sál přes filtr (oběd, návštěva) 2[;]vždy, když opouštím operační sál přes filtr (oběd, návštěva) [;][;crlf;]40[;]0[;]pouze pokud si ho znečistím3[;]pouze pokud si ho znečistím[;]"/>
  <p:tag name="HASRESULTS" val="Tru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CC8D191DDD04A81BA803A731F63ED80&lt;/guid&gt;&#10;            &lt;repollguid&gt;854E91544C8349F8B4CEAA3A2B19C5D8&lt;/repollguid&gt;&#10;            &lt;sourceid&gt;994F856713BA44D4B9AA1A93A61EC6AD&lt;/sourceid&gt;&#10;            &lt;questiontext&gt;Operační obuv používáte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vlastní antistatickou&lt;/answertext&gt;&#10;                    &lt;valuetype&gt;0&lt;/valuetype&gt;&#10;                &lt;/answer&gt;&#10;                &lt;answer&gt;&#10;                    &lt;guid&gt;FD8D5CC510AA4A14ABFED82D1A202B6F&lt;/guid&gt;&#10;                    &lt;answertext&gt;vlastní bez antistatických vlastností&lt;/answertext&gt;&#10;                    &lt;valuetype&gt;0&lt;/valuetype&gt;&#10;                &lt;/answer&gt;&#10;                &lt;answer&gt;&#10;                    &lt;guid&gt;FD5356755E5F46F6B9B9337595F169E0&lt;/guid&gt;&#10;                    &lt;answertext&gt;společnou antistatickou&lt;/answertext&gt;&#10;                    &lt;valuetype&gt;0&lt;/valuetype&gt;&#10;                &lt;/answer&gt;&#10;                &lt;answer&gt;&#10;                    &lt;guid&gt;4CDE8A295E0D431796C91570E7C9103F&lt;/guid&gt;&#10;                    &lt;answertext&gt;společnou bez antistatických vlastností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perační obuv používáte [;crlf;]78[;]82[;]78[;]False[;]0[;][;crlf;]2.01282051282051[;]2[;]0.940452560774016[;]0.884451019066404[;crlf;]33[;]0[;]vlastní antistatickou1[;]vlastní antistatickou[;][;crlf;]12[;]0[;]vlastní bez antistatických vlastností2[;]vlastní bez antistatických vlastností[;][;crlf;]32[;]0[;]společnou antistatickou3[;]společnou antistatickou[;][;crlf;]1[;]0[;]společnou bez antistatických vlastností4[;]společnou bez antistatických vlastností[;]"/>
  <p:tag name="HASRESULTS" val="Tru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F313FE0D1EE4A8E94C76FFCD288374B&lt;/guid&gt;&#10;            &lt;repollguid&gt;854E91544C8349F8B4CEAA3A2B19C5D8&lt;/repollguid&gt;&#10;            &lt;sourceid&gt;994F856713BA44D4B9AA1A93A61EC6AD&lt;/sourceid&gt;&#10;            &lt;questiontext&gt;Máte k dispozici další ochranné pomůcky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5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ochranné brýle&lt;/answertext&gt;&#10;                    &lt;valuetype&gt;0&lt;/valuetype&gt;&#10;                &lt;/answer&gt;&#10;                &lt;answer&gt;&#10;                    &lt;guid&gt;FD8D5CC510AA4A14ABFED82D1A202B6F&lt;/guid&gt;&#10;                    &lt;answertext&gt;límce&lt;/answertext&gt;&#10;                    &lt;valuetype&gt;0&lt;/valuetype&gt;&#10;                &lt;/answer&gt;&#10;                &lt;answer&gt;&#10;                    &lt;guid&gt;FD5356755E5F46F6B9B9337595F169E0&lt;/guid&gt;&#10;                    &lt;answertext&gt;štíty&lt;/answertext&gt;&#10;                    &lt;valuetype&gt;0&lt;/valuetype&gt;&#10;                &lt;/answer&gt;&#10;                &lt;answer&gt;&#10;                    &lt;guid&gt;4CDE8A295E0D431796C91570E7C9103F&lt;/guid&gt;&#10;                    &lt;answertext&gt;zástěry&lt;/answertext&gt;&#10;                    &lt;valuetype&gt;0&lt;/valuetype&gt;&#10;                &lt;/answer&gt;&#10;                &lt;answer&gt;&#10;                    &lt;guid&gt;E35194CD97BC4278A0ED0E6D93917FED&lt;/guid&gt;&#10;                    &lt;answertext&gt;ochranné rukavice pod operační rukavic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Máte k dispozici další ochranné pomůcky [;crlf;]79[;]82[;]308[;]False[;]0[;][;crlf;]2.82142857142857[;]3[;]1.40173659852741[;]1.96486549165121[;crlf;]76[;]0[;]ochranné brýle1[;]ochranné brýle[;][;crlf;]62[;]0[;]límce2[;]límce[;][;crlf;]56[;]0[;]štíty3[;]štíty[;][;crlf;]69[;]0[;]zástěry4[;]zástěry[;][;crlf;]45[;]0[;]ochranné rukavice pod operační rukavice5[;]ochranné rukavice pod operační rukavice[;]"/>
  <p:tag name="HASRESULTS" val="Tru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802CCEC219A4EFA874C4925DC8AE2EB&lt;/guid&gt;&#10;            &lt;repollguid&gt;854E91544C8349F8B4CEAA3A2B19C5D8&lt;/repollguid&gt;&#10;            &lt;sourceid&gt;994F856713BA44D4B9AA1A93A61EC6AD&lt;/sourceid&gt;&#10;            &lt;questiontext&gt;Pracujete na operačních sálech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centrálních&lt;/answertext&gt;&#10;                    &lt;valuetype&gt;0&lt;/valuetype&gt;&#10;                &lt;/answer&gt;&#10;                &lt;answer&gt;&#10;                    &lt;guid&gt;FD8D5CC510AA4A14ABFED82D1A202B6F&lt;/guid&gt;&#10;                    &lt;answertext&gt;oborových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racujete na operačních sálech[;crlf;]77[;]77[;]77[;]False[;]0[;][;crlf;]1.31168831168831[;]1[;]0.463183233769533[;]0.214538708045202[;crlf;]53[;]0[;]centrálních1[;]centrálních[;][;crlf;]24[;]0[;]oborových2[;]oborových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14BE7ECD9584C7882A139EEA1AB4659&lt;/guid&gt;&#10;            &lt;repollguid&gt;854E91544C8349F8B4CEAA3A2B19C5D8&lt;/repollguid&gt;&#10;            &lt;sourceid&gt;994F856713BA44D4B9AA1A93A61EC6AD&lt;/sourceid&gt;&#10;            &lt;questiontext&gt;Kdo na vašem pracovišti provádí antisepsi operačního pol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obíhající sestra&lt;/answertext&gt;&#10;                    &lt;valuetype&gt;0&lt;/valuetype&gt;&#10;                &lt;/answer&gt;&#10;                &lt;answer&gt;&#10;                    &lt;guid&gt;FD8D5CC510AA4A14ABFED82D1A202B6F&lt;/guid&gt;&#10;                    &lt;answertext&gt;instrumentář&lt;/answertext&gt;&#10;                    &lt;valuetype&gt;0&lt;/valuetype&gt;&#10;                &lt;/answer&gt;&#10;                &lt;answer&gt;&#10;                    &lt;guid&gt;FD5356755E5F46F6B9B9337595F169E0&lt;/guid&gt;&#10;                    &lt;answertext&gt;operatér&lt;/answertext&gt;&#10;                    &lt;valuetype&gt;0&lt;/valuetype&gt;&#10;                &lt;/answer&gt;&#10;                &lt;answer&gt;&#10;                    &lt;guid&gt;4CDE8A295E0D431796C91570E7C9103F&lt;/guid&gt;&#10;                    &lt;answertext&gt;asistent operatér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Kdo na vašem pracovišti provádí antisepsi operačního pole[;crlf;]75[;]82[;]75[;]False[;]0[;][;crlf;]3.37333333333333[;]3[;]0.726146602890139[;]0.527288888888889[;crlf;]3[;]0[;]obíhající sestra1[;]obíhající sestra[;][;crlf;]2[;]0[;]instrumentář2[;]instrumentář[;][;crlf;]34[;]0[;]operatér3[;]operatér[;][;crlf;]36[;]0[;]asistent operatére4[;]asistent operatére[;]"/>
  <p:tag name="HASRESULTS" val="Tru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C43295EE10A40D7B0FCC1A0C181C027&lt;/guid&gt;&#10;            &lt;repollguid&gt;854E91544C8349F8B4CEAA3A2B19C5D8&lt;/repollguid&gt;&#10;            &lt;sourceid&gt;994F856713BA44D4B9AA1A93A61EC6AD&lt;/sourceid&gt;&#10;            &lt;questiontext&gt;Jakým způsobem provádíte antisepsi operačního pol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bez operačního pláště a rukavic&lt;/answertext&gt;&#10;                    &lt;valuetype&gt;0&lt;/valuetype&gt;&#10;                &lt;/answer&gt;&#10;                &lt;answer&gt;&#10;                    &lt;guid&gt;FD8D5CC510AA4A14ABFED82D1A202B6F&lt;/guid&gt;&#10;                    &lt;answertext&gt;v operačním plášti bez rukavic&lt;/answertext&gt;&#10;                    &lt;valuetype&gt;0&lt;/valuetype&gt;&#10;                &lt;/answer&gt;&#10;                &lt;answer&gt;&#10;                    &lt;guid&gt;FD5356755E5F46F6B9B9337595F169E0&lt;/guid&gt;&#10;                    &lt;answertext&gt;v operačním plášti se sterilními rukavicemi&lt;/answertext&gt;&#10;                    &lt;valuetype&gt;0&lt;/valuetype&gt;&#10;                &lt;/answer&gt;&#10;                &lt;answer&gt;&#10;                    &lt;guid&gt;4CDE8A295E0D431796C91570E7C9103F&lt;/guid&gt;&#10;                    &lt;answertext&gt;před chirurgickou dezinfekcí rukou&lt;/answertext&gt;&#10;                    &lt;valuetype&gt;0&lt;/valuetype&gt;&#10;                &lt;/answer&gt;&#10;                &lt;answer&gt;&#10;                    &lt;guid&gt;F60F37FEC7634A14A5E4956B5A4186C8&lt;/guid&gt;&#10;                    &lt;answertext&gt;po chirurgické dezinfekcí rukou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Jakým způsobem provádíte antisepsi operačního pole[;crlf;]78[;]82[;]78[;]False[;]0[;][;crlf;]3.6025641025641[;]5[;]1.59598650137071[;]2.54717291255753[;crlf;]16[;]0[;]bez operačního pláště a rukavic1[;]bez operačního pláště a rukavic[;][;crlf;]2[;]0[;]v operačním plášti bez rukavic2[;]v operačním plášti bez rukavic[;][;crlf;]19[;]0[;]v operačním plášti se sterilními rukavicemi3[;]v operačním plášti se sterilními rukavicemi[;][;crlf;]1[;]0[;]před chirurgickou dezinfekcí rukou4[;]před chirurgickou dezinfekcí rukou[;][;crlf;]40[;]0[;]po chirurgické dezinfekcí rukou5[;]po chirurgické dezinfekcí rukou[;]"/>
  <p:tag name="HASRESULTS" val="Tru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EACF7BBFBD04283960221052DC91D85&lt;/guid&gt;&#10;            &lt;repollguid&gt;854E91544C8349F8B4CEAA3A2B19C5D8&lt;/repollguid&gt;&#10;            &lt;sourceid&gt;994F856713BA44D4B9AA1A93A61EC6AD&lt;/sourceid&gt;&#10;            &lt;questiontext&gt;Rouškujete operační pole až po zaschnutí dezinfekčního přípravku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Rouškujete operační pole až po zaschnutí dezinfekčního přípravku[;crlf;]79[;]82[;]79[;]False[;]0[;][;crlf;]1.40506329113924[;]1[;]0.490904289358616[;]0.240987021310687[;crlf;]47[;]0[;]ano1[;]ano[;][;crlf;]32[;]0[;]ne2[;]ne[;]"/>
  <p:tag name="HASRESULTS" val="Tru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A48CC44C4744E8D9298FDE706FE07BF&lt;/guid&gt;&#10;            &lt;repollguid&gt;854E91544C8349F8B4CEAA3A2B19C5D8&lt;/repollguid&gt;&#10;            &lt;sourceid&gt;994F856713BA44D4B9AA1A93A61EC6AD&lt;/sourceid&gt;&#10;            &lt;questiontext&gt;Holení operačního pole je prováděno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na oddělení&lt;/answertext&gt;&#10;                    &lt;valuetype&gt;0&lt;/valuetype&gt;&#10;                &lt;/answer&gt;&#10;                &lt;answer&gt;&#10;                    &lt;guid&gt;FD8D5CC510AA4A14ABFED82D1A202B6F&lt;/guid&gt;&#10;                    &lt;answertext&gt;po příjezdu do prostor operačních sálů&lt;/answertext&gt;&#10;                    &lt;valuetype&gt;0&lt;/valuetype&gt;&#10;                &lt;/answer&gt;&#10;                &lt;answer&gt;&#10;                    &lt;guid&gt;69596AF5F5B348658E11FE939F8679B3&lt;/guid&gt;&#10;                    &lt;answertext&gt;na operačním sál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olení operačního pole je prováděno[;crlf;]74[;]82[;]74[;]False[;]0[;][;crlf;]1.18918918918919[;]1[;]0.585308319667776[;]0.342585829072316[;crlf;]67[;]0[;]na oddělení1[;]na oddělení[;][;crlf;]0[;]0[;]po příjezdu do prostor operačních sálů2[;]po příjezdu do prostor operačních sálů[;][;crlf;]7[;]0[;]na operačním sále3[;]na operačním sále[;]"/>
  <p:tag name="HASRESULTS" val="Tru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6CDB8C197354892AAFF1918C5F47B2B&lt;/guid&gt;&#10;            &lt;repollguid&gt;854E91544C8349F8B4CEAA3A2B19C5D8&lt;/repollguid&gt;&#10;            &lt;sourceid&gt;994F856713BA44D4B9AA1A93A61EC6AD&lt;/sourceid&gt;&#10;            &lt;questiontext&gt;Rouškování operačního pole provádí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instrumentářka sama&lt;/answertext&gt;&#10;                    &lt;valuetype&gt;0&lt;/valuetype&gt;&#10;                &lt;/answer&gt;&#10;                &lt;answer&gt;&#10;                    &lt;guid&gt;FD8D5CC510AA4A14ABFED82D1A202B6F&lt;/guid&gt;&#10;                    &lt;answertext&gt;instrumentářka s asistentem&lt;/answertext&gt;&#10;                    &lt;valuetype&gt;0&lt;/valuetype&gt;&#10;                &lt;/answer&gt;&#10;                &lt;answer&gt;&#10;                    &lt;guid&gt;69596AF5F5B348658E11FE939F8679B3&lt;/guid&gt;&#10;                    &lt;answertext&gt;celý operační tým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Rouškování operačního pole provádí[;crlf;]78[;]82[;]78[;]False[;]0[;][;crlf;]2.80769230769231[;]3[;]0.394113490998446[;]0.155325443786982[;crlf;]0[;]0[;]instrumentářka sama1[;]instrumentářka sama[;][;crlf;]15[;]0[;]instrumentářka s asistentem2[;]instrumentářka s asistentem[;][;crlf;]63[;]0[;]celý operační tým3[;]celý operační tým[;]"/>
  <p:tag name="HASRESULTS" val="Tru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47B718C44E4406BBC33B2F40101B63E&lt;/guid&gt;&#10;            &lt;repollguid&gt;854E91544C8349F8B4CEAA3A2B19C5D8&lt;/repollguid&gt;&#10;            &lt;sourceid&gt;994F856713BA44D4B9AA1A93A61EC6AD&lt;/sourceid&gt;&#10;            &lt;questiontext&gt;Je v týmu na operačním sále zařazen zdravotnický asistent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Je v týmu na operačním sále zařazen zdravotnický asistent[;crlf;]75[;]81[;]75[;]False[;]0[;][;crlf;]2[;]2[;]0[;]0[;crlf;]0[;]0[;]Ano1[;]Ano[;][;crlf;]75[;]0[;]Ne2[;]Ne[;]"/>
  <p:tag name="HASRESULTS" val="Tru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641FC19E41945089D75FF85348C88A0&lt;/guid&gt;&#10;            &lt;repollguid&gt;854E91544C8349F8B4CEAA3A2B19C5D8&lt;/repollguid&gt;&#10;            &lt;sourceid&gt;994F856713BA44D4B9AA1A93A61EC6AD&lt;/sourceid&gt;&#10;            &lt;questiontext&gt;K holení operačního pole po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ednorázový holící strojek&lt;/answertext&gt;&#10;                    &lt;valuetype&gt;0&lt;/valuetype&gt;&#10;                &lt;/answer&gt;&#10;                &lt;answer&gt;&#10;                    &lt;guid&gt;FD8D5CC510AA4A14ABFED82D1A202B6F&lt;/guid&gt;&#10;                    &lt;answertext&gt;kliper &lt;/answertext&gt;&#10;                    &lt;valuetype&gt;0&lt;/valuetype&gt;&#10;                &lt;/answer&gt;&#10;                &lt;answer&gt;&#10;                    &lt;guid&gt;69596AF5F5B348658E11FE939F8679B3&lt;/guid&gt;&#10;                    &lt;answertext&gt;elektrický holící strojek&lt;/answertext&gt;&#10;                    &lt;valuetype&gt;0&lt;/valuetype&gt;&#10;                &lt;/answer&gt;&#10;                &lt;answer&gt;&#10;                    &lt;guid&gt;60BBFA2243984F4DB0CEC8D54A4C6099&lt;/guid&gt;&#10;                    &lt;answertext&gt;běžný holící strojek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K holení operačního pole používáte[;crlf;]78[;]82[;]78[;]False[;]0[;][;crlf;]1.15384615384615[;]1[;]0.508313528246128[;]0.258382642998028[;crlf;]70[;]0[;]jednorázový holící strojek1[;]jednorázový holící strojek[;][;crlf;]5[;]0[;]kliper 2[;]kliper [;][;crlf;]2[;]0[;]elektrický holící strojek3[;]elektrický holící strojek[;][;crlf;]1[;]0[;]běžný holící strojek 4[;]běžný holící strojek [;]"/>
  <p:tag name="HASRESULTS" val="Tru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80A95F8B879426DB8627BC41FF0D40B&lt;/guid&gt;&#10;            &lt;repollguid&gt;854E91544C8349F8B4CEAA3A2B19C5D8&lt;/repollguid&gt;&#10;            &lt;sourceid&gt;994F856713BA44D4B9AA1A93A61EC6AD&lt;/sourceid&gt;&#10;            &lt;questiontext&gt;Jaké jednorázové bezpečnostní komponenty na operačním sále používáte?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7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misky&lt;/answertext&gt;&#10;                    &lt;valuetype&gt;0&lt;/valuetype&gt;&#10;                &lt;/answer&gt;&#10;                &lt;answer&gt;&#10;                    &lt;guid&gt;FD8D5CC510AA4A14ABFED82D1A202B6F&lt;/guid&gt;&#10;                    &lt;answertext&gt;bezpečnostní skalpely&lt;/answertext&gt;&#10;                    &lt;valuetype&gt;0&lt;/valuetype&gt;&#10;                &lt;/answer&gt;&#10;                &lt;answer&gt;&#10;                    &lt;guid&gt;69596AF5F5B348658E11FE939F8679B3&lt;/guid&gt;&#10;                    &lt;answertext&gt;bezpečnostní kanyly&lt;/answertext&gt;&#10;                    &lt;valuetype&gt;0&lt;/valuetype&gt;&#10;                &lt;/answer&gt;&#10;                &lt;answer&gt;&#10;                    &lt;guid&gt;60BBFA2243984F4DB0CEC8D54A4C6099&lt;/guid&gt;&#10;                    &lt;answertext&gt;krabičky na odkládání a počítání jehel &lt;/answertext&gt;&#10;                    &lt;valuetype&gt;0&lt;/valuetype&gt;&#10;                &lt;/answer&gt;&#10;                &lt;answer&gt;&#10;                    &lt;guid&gt;62356943544F41C09ACDCB10E2D5E498&lt;/guid&gt;&#10;                    &lt;answertext&gt;podložky na odkládání instrumentů&lt;/answertext&gt;&#10;                    &lt;valuetype&gt;0&lt;/valuetype&gt;&#10;                &lt;/answer&gt;&#10;                &lt;answer&gt;&#10;                    &lt;guid&gt;9A0F20D118784EA897AA874A5A480E0C&lt;/guid&gt;&#10;                    &lt;answertext&gt;sběrné kabelky/sáčky&lt;/answertext&gt;&#10;                    &lt;valuetype&gt;0&lt;/valuetype&gt;&#10;                &lt;/answer&gt;&#10;                &lt;answer&gt;&#10;                    &lt;guid&gt;F104265E24994BFAB9685AD54A49BE69&lt;/guid&gt;&#10;                    &lt;answertext&gt;odstraňovače čepelek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Jaké jednorázové bezpečnostní komponenty na operačním sále používáte? [;crlf;]61[;]82[;]128[;]False[;]0[;][;crlf;]4.2578125[;]4[;]2.16595134175349[;]4.69134521484375[;crlf;]25[;]0[;]misky1[;]misky[;][;crlf;]6[;]0[;]bezpečnostní skalpely2[;]bezpečnostní skalpely[;][;crlf;]18[;]0[;]bezpečnostní kanyly3[;]bezpečnostní kanyly[;][;crlf;]19[;]0[;]krabičky na odkládání a počítání jehel 4[;]krabičky na odkládání a počítání jehel [;][;crlf;]6[;]0[;]podložky na odkládání instrumentů5[;]podložky na odkládání instrumentů[;][;crlf;]30[;]0[;]sběrné kabelky/sáčky6[;]sběrné kabelky/sáčky[;][;crlf;]24[;]0[;]odstraňovače čepelek7[;]odstraňovače čepelek[;]"/>
  <p:tag name="HASRESULTS" val="Tru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8,4,9,55,1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D39673842F545CFBA06E76E50DD0A1D&lt;/guid&gt;&#10;            &lt;repollguid&gt;854E91544C8349F8B4CEAA3A2B19C5D8&lt;/repollguid&gt;&#10;            &lt;sourceid&gt;994F856713BA44D4B9AA1A93A61EC6AD&lt;/sourceid&gt;&#10;            &lt;questiontext&gt;Jaké využíváte pomůcky k ohřevu pacienta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6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vyhřívací podložky pod pacienta&lt;/answertext&gt;&#10;                    &lt;valuetype&gt;0&lt;/valuetype&gt;&#10;                &lt;/answer&gt;&#10;                &lt;answer&gt;&#10;                    &lt;guid&gt;FD8D5CC510AA4A14ABFED82D1A202B6F&lt;/guid&gt;&#10;                    &lt;answertext&gt;vyhřívací podložky na pacienta&lt;/answertext&gt;&#10;                    &lt;valuetype&gt;0&lt;/valuetype&gt;&#10;                &lt;/answer&gt;&#10;                &lt;answer&gt;&#10;                    &lt;guid&gt;69596AF5F5B348658E11FE939F8679B3&lt;/guid&gt;&#10;                    &lt;answertext&gt;přístroj pro ohřev teplým vzduchem s filtrem&lt;/answertext&gt;&#10;                    &lt;valuetype&gt;0&lt;/valuetype&gt;&#10;                &lt;/answer&gt;&#10;                &lt;answer&gt;&#10;                    &lt;guid&gt;60BBFA2243984F4DB0CEC8D54A4C6099&lt;/guid&gt;&#10;                    &lt;answertext&gt;jednorázové přikrývky&lt;/answertext&gt;&#10;                    &lt;valuetype&gt;0&lt;/valuetype&gt;&#10;                &lt;/answer&gt;&#10;                &lt;answer&gt;&#10;                    &lt;guid&gt;62356943544F41C09ACDCB10E2D5E498&lt;/guid&gt;&#10;                    &lt;answertext&gt;návleky na nohy, ruce, hlavu&lt;/answertext&gt;&#10;                    &lt;valuetype&gt;0&lt;/valuetype&gt;&#10;                &lt;/answer&gt;&#10;                &lt;answer&gt;&#10;                    &lt;guid&gt;9A0F20D118784EA897AA874A5A480E0C&lt;/guid&gt;&#10;                    &lt;answertext&gt;žádné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Jaké využíváte pomůcky k ohřevu pacienta[;crlf;]78[;]82[;]156[;]False[;]0[;][;crlf;]2.32692307692308[;]2[;]1.31638326163725[;]1.73286489151874[;crlf;]61[;]0[;]vyhřívací podložky pod pacienta1[;]vyhřívací podložky pod pacienta[;][;crlf;]31[;]0[;]vyhřívací podložky na pacienta2[;]vyhřívací podložky na pacienta[;][;crlf;]24[;]0[;]přístroj pro ohřev teplým vzduchem s filtrem3[;]přístroj pro ohřev teplým vzduchem s filtrem[;][;crlf;]33[;]0[;]jednorázové přikrývky4[;]jednorázové přikrývky[;][;crlf;]6[;]0[;]návleky na nohy, ruce, hlavu5[;]návleky na nohy, ruce, hlavu[;][;crlf;]1[;]0[;]žádné6[;]žádné[;]"/>
  <p:tag name="HASRESULTS" val="Tru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8,4,9,55,1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BF31415C46349E48D66AE5DB302AB07&lt;/guid&gt;&#10;            &lt;repollguid&gt;854E91544C8349F8B4CEAA3A2B19C5D8&lt;/repollguid&gt;&#10;            &lt;sourceid&gt;994F856713BA44D4B9AA1A93A61EC6AD&lt;/sourceid&gt;&#10;            &lt;questiontext&gt;Používáte odtah chirurgického kouř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užíváte odtah chirurgického kouře[;crlf;]78[;]82[;]78[;]False[;]0[;][;crlf;]1.93589743589744[;]2[;]0.244935553519779[;]0.0599934253780408[;crlf;]5[;]0[;]ano1[;]ano[;][;crlf;]73[;]0[;]ne 2[;]ne [;]"/>
  <p:tag name="HASRESULTS" val="Tru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8,4,9,55,1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1FB009EC81849709EA2B2FDF81CE706&lt;/guid&gt;&#10;            &lt;repollguid&gt;854E91544C8349F8B4CEAA3A2B19C5D8&lt;/repollguid&gt;&#10;            &lt;sourceid&gt;994F856713BA44D4B9AA1A93A61EC6AD&lt;/sourceid&gt;&#10;            &lt;questiontext&gt;Používáte odtah anestetik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užíváte odtah anestetik[;crlf;]75[;]82[;]75[;]False[;]0[;][;crlf;]1.26666666666667[;]1[;]0.442216638714053[;]0.195555555555556[;crlf;]55[;]0[;]ano1[;]ano[;][;crlf;]20[;]0[;]ne 2[;]ne [;]"/>
  <p:tag name="HASRESULTS" val="Tru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8,4,9,55,1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868AB42497848539C58261C868439D9&lt;/guid&gt;&#10;            &lt;repollguid&gt;854E91544C8349F8B4CEAA3A2B19C5D8&lt;/repollguid&gt;&#10;            &lt;sourceid&gt;994F856713BA44D4B9AA1A93A61EC6AD&lt;/sourceid&gt;&#10;            &lt;questiontext&gt;Pokud ano, tak vykonává činnost jako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sanitář/ka&lt;/answertext&gt;&#10;                    &lt;valuetype&gt;0&lt;/valuetype&gt;&#10;                &lt;/answer&gt;&#10;                &lt;answer&gt;&#10;                    &lt;guid&gt;FD8D5CC510AA4A14ABFED82D1A202B6F&lt;/guid&gt;&#10;                    &lt;answertext&gt;perioperační sestra obíhající&lt;/answertext&gt;&#10;                    &lt;valuetype&gt;0&lt;/valuetype&gt;&#10;                &lt;/answer&gt;&#10;                &lt;answer&gt;&#10;                    &lt;guid&gt;0BB36116CFEC40AAA30DFAA6D30295B2&lt;/guid&gt;&#10;                    &lt;answertext&gt;instrumentuje&lt;/answertext&gt;&#10;                    &lt;valuetype&gt;0&lt;/valuetype&gt;&#10;                &lt;/answer&gt;&#10;            &lt;/answers&gt;&#10;        &lt;/multichoice&gt;&#10;    &lt;/questions&gt;&#10;&lt;/questionlist&gt;"/>
  <p:tag name="RESULTS" val="Pokud ano, tak vykonává činnost jako [;crlf;]18[;]30[;]18[;]False[;]0[;][;crlf;]1.77777777777778[;]1.5[;]0.853460638652068[;]0.728395061728395[;crlf;]9[;]0[;]sanitář/ka1[;]sanitář/ka[;][;crlf;]4[;]0[;]perioperační sestra obíhající2[;]perioperační sestra obíhající[;][;crlf;]5[;]0[;]instrumentuje3[;]instrumentuje[;]"/>
  <p:tag name="LIVECHARTING" val="False"/>
  <p:tag name="AUTOOPENPOLL" val="True"/>
  <p:tag name="AUTOFORMATCHART" val="True"/>
  <p:tag name="HASRESULTS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A0C535D218440490451DE761F100EC&lt;/guid&gt;&#10;            &lt;repollguid&gt;854E91544C8349F8B4CEAA3A2B19C5D8&lt;/repollguid&gt;&#10;            &lt;sourceid&gt;994F856713BA44D4B9AA1A93A61EC6AD&lt;/sourceid&gt;&#10;            &lt;questiontext&gt;Máte na pozici sanitář/ka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muže&lt;/answertext&gt;&#10;                    &lt;valuetype&gt;0&lt;/valuetype&gt;&#10;                &lt;/answer&gt;&#10;                &lt;answer&gt;&#10;                    &lt;guid&gt;FD8D5CC510AA4A14ABFED82D1A202B6F&lt;/guid&gt;&#10;                    &lt;answertext&gt;ženy&lt;/answertext&gt;&#10;                    &lt;valuetype&gt;0&lt;/valuetype&gt;&#10;                &lt;/answer&gt;&#10;                &lt;answer&gt;&#10;                    &lt;guid&gt;0BB36116CFEC40AAA30DFAA6D30295B2&lt;/guid&gt;&#10;                    &lt;answertext&gt;muže i ženy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Máte na pozici sanitář/ka [;crlf;]75[;]81[;]75[;]False[;]0[;][;crlf;]2.46666666666667[;]3[;]0.788810637746616[;]0.622222222222222[;crlf;]14[;]0[;]muže1[;]muže[;][;crlf;]12[;]0[;]ženy2[;]ženy[;][;crlf;]49[;]0[;]muže i ženy3[;]muže i ženy[;]"/>
  <p:tag name="HASRESULTS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C0918BE8D9F4AE29E5A23BDC0271654&lt;/guid&gt;&#10;            &lt;repollguid&gt;854E91544C8349F8B4CEAA3A2B19C5D8&lt;/repollguid&gt;&#10;            &lt;sourceid&gt;994F856713BA44D4B9AA1A93A61EC6AD&lt;/sourceid&gt;&#10;            &lt;questiontext&gt;Pokud máte muže, tak je využív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pouze pro těžkou práci&lt;/answertext&gt;&#10;                    &lt;valuetype&gt;0&lt;/valuetype&gt;&#10;                &lt;/answer&gt;&#10;                &lt;answer&gt;&#10;                    &lt;guid&gt;FD8D5CC510AA4A14ABFED82D1A202B6F&lt;/guid&gt;&#10;                    &lt;answertext&gt;vykonávají všechny činnosti sanitáře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kud máte muže, tak je využíváte[;crlf;]56[;]81[;]56[;]False[;]0[;][;crlf;]1.83928571428571[;]2[;]0.36726721073577[;]0.134885204081633[;crlf;]9[;]0[;]pouze pro těžkou práci1[;]pouze pro těžkou práci[;][;crlf;]47[;]0[;]vykonávají všechny činnosti sanitáře2[;]vykonávají všechny činnosti sanitáře[;]"/>
  <p:tag name="HASRESULTS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8A89062B6E940B4A4A68D2B5FDDFF45&lt;/guid&gt;&#10;            &lt;repollguid&gt;854E91544C8349F8B4CEAA3A2B19C5D8&lt;/repollguid&gt;&#10;            &lt;sourceid&gt;994F856713BA44D4B9AA1A93A61EC6AD&lt;/sourceid&gt;&#10;            &lt;questiontext&gt;Sanitář/ka je k dispozici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nepřetržitě&lt;/answertext&gt;&#10;                    &lt;valuetype&gt;0&lt;/valuetype&gt;&#10;                &lt;/answer&gt;&#10;                &lt;answer&gt;&#10;                    &lt;guid&gt;FD8D5CC510AA4A14ABFED82D1A202B6F&lt;/guid&gt;&#10;                    &lt;answertext&gt;pouze denní směny mimo dny pracovního klidu&lt;/answertext&gt;&#10;                    &lt;valuetype&gt;0&lt;/valuetype&gt;&#10;                &lt;/answer&gt;&#10;                &lt;answer&gt;&#10;                    &lt;guid&gt;DE3CE357B51F44C6BB87678CC4DC543F&lt;/guid&gt;&#10;                    &lt;answertext&gt;pouze ranní směny mimo dny pracovního klidu&lt;/answertext&gt;&#10;                    &lt;valuetype&gt;0&lt;/valuetype&gt;&#10;                &lt;/answer&gt;&#10;                &lt;answer&gt;&#10;                    &lt;guid&gt;0C89CC14897D4F999F8D5799A860AD87&lt;/guid&gt;&#10;                    &lt;answertext&gt;pouze na přivolání v každé směně mimo dny pracovního klidu&lt;/answertext&gt;&#10;                    &lt;valuetype&gt;0&lt;/valuetype&gt;&#10;                &lt;/answer&gt;&#10;                &lt;answer&gt;&#10;                    &lt;guid&gt;B02E0BEE766D4609A4EAA5FC44417DB8&lt;/guid&gt;&#10;                    &lt;answertext&gt;pouze na přivolání mimo běžnou pracovní dobu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anitář/ka je k dispozici[;crlf;]70[;]81[;]70[;]False[;]0[;][;crlf;]1.35714285714286[;]1[;]0.775255060069436[;]0.601020408163265[;crlf;]54[;]0[;]nepřetržitě1[;]nepřetržitě[;][;crlf;]10[;]0[;]pouze denní směny mimo dny pracovního klidu2[;]pouze denní směny mimo dny pracovního klidu[;][;crlf;]4[;]0[;]pouze ranní směny mimo dny pracovního klidu3[;]pouze ranní směny mimo dny pracovního klidu[;][;crlf;]1[;]0[;]pouze na přivolání v každé směně mimo dny pracovního klidu4[;]pouze na přivolání v každé směně mimo dny pracovního klidu[;][;crlf;]1[;]0[;]pouze na přivolání mimo běžnou pracovní dobu5[;]pouze na přivolání mimo běžnou pracovní dobu[;]"/>
  <p:tag name="HASRESULTS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B3043BDBC89421DB79E0A0811203597&lt;/guid&gt;&#10;            &lt;repollguid&gt;854E91544C8349F8B4CEAA3A2B19C5D8&lt;/repollguid&gt;&#10;            &lt;sourceid&gt;994F856713BA44D4B9AA1A93A61EC6AD&lt;/sourceid&gt;&#10;            &lt;questiontext&gt;Úklidový pracovník je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zaměstnanec nemocnice, který není určený pouze pro sály &lt;/answertext&gt;&#10;                    &lt;valuetype&gt;0&lt;/valuetype&gt;&#10;                &lt;/answer&gt;&#10;                &lt;answer&gt;&#10;                    &lt;guid&gt;FD8D5CC510AA4A14ABFED82D1A202B6F&lt;/guid&gt;&#10;                    &lt;answertext&gt;zaměstnanec nemocnice, určený pouze pro sály&lt;/answertext&gt;&#10;                    &lt;valuetype&gt;0&lt;/valuetype&gt;&#10;                &lt;/answer&gt;&#10;                &lt;answer&gt;&#10;                    &lt;guid&gt;DE3CE357B51F44C6BB87678CC4DC543F&lt;/guid&gt;&#10;                    &lt;answertext&gt;zaměstnanec smluvní firmy, určený pouze pro sály&lt;/answertext&gt;&#10;                    &lt;valuetype&gt;0&lt;/valuetype&gt;&#10;                &lt;/answer&gt;&#10;                &lt;answer&gt;&#10;                    &lt;guid&gt;0C89CC14897D4F999F8D5799A860AD87&lt;/guid&gt;&#10;                    &lt;answertext&gt;zaměstnanec smluvní firmy, který není určený pouze pro sály&lt;/answertext&gt;&#10;                    &lt;valuetype&gt;0&lt;/valuetype&gt;&#10;                &lt;/answer&gt;&#10;                &lt;answer&gt;&#10;                    &lt;guid&gt;B02E0BEE766D4609A4EAA5FC44417DB8&lt;/guid&gt;&#10;                    &lt;answertext&gt;není vůbec, uklízí sanitářka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Úklidový pracovník je [;crlf;]79[;]81[;]79[;]False[;]0[;][;crlf;]2.60759493670886[;]3[;]0.817803812922182[;]0.668803076430059[;crlf;]7[;]0[;]zaměstnanec nemocnice, který není určený pouze pro sály 1[;]zaměstnanec nemocnice, který není určený pouze pro sály [;][;crlf;]25[;]0[;]zaměstnanec nemocnice, určený pouze pro sály2[;]zaměstnanec nemocnice, určený pouze pro sály[;][;crlf;]41[;]0[;]zaměstnanec smluvní firmy, určený pouze pro sály3[;]zaměstnanec smluvní firmy, určený pouze pro sály[;][;crlf;]4[;]0[;]zaměstnanec smluvní firmy, který není určený pouze pro sály4[;]zaměstnanec smluvní firmy, který není určený pouze pro sály[;][;crlf;]2[;]0[;]není vůbec, uklízí sanitářka5[;]není vůbec, uklízí sanitářka[;]"/>
  <p:tag name="HASRESULTS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2D8C4008C5A4CEE806424C0841D2606&lt;/guid&gt;&#10;            &lt;repollguid&gt;854E91544C8349F8B4CEAA3A2B19C5D8&lt;/repollguid&gt;&#10;            &lt;sourceid&gt;994F856713BA44D4B9AA1A93A61EC6AD&lt;/sourceid&gt;&#10;            &lt;questiontext&gt;Úklidový pracovník je k dispozici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nepřetržitě&lt;/answertext&gt;&#10;                    &lt;valuetype&gt;0&lt;/valuetype&gt;&#10;                &lt;/answer&gt;&#10;                &lt;answer&gt;&#10;                    &lt;guid&gt;FD8D5CC510AA4A14ABFED82D1A202B6F&lt;/guid&gt;&#10;                    &lt;answertext&gt;pouze denní směny mimo dny pracovního klidu&lt;/answertext&gt;&#10;                    &lt;valuetype&gt;0&lt;/valuetype&gt;&#10;                &lt;/answer&gt;&#10;                &lt;answer&gt;&#10;                    &lt;guid&gt;DE3CE357B51F44C6BB87678CC4DC543F&lt;/guid&gt;&#10;                    &lt;answertext&gt;pouze ranní směny mimo dny pracovního klidu&lt;/answertext&gt;&#10;                    &lt;valuetype&gt;0&lt;/valuetype&gt;&#10;                &lt;/answer&gt;&#10;                &lt;answer&gt;&#10;                    &lt;guid&gt;0C89CC14897D4F999F8D5799A860AD87&lt;/guid&gt;&#10;                    &lt;answertext&gt;pouze na přivolání v každé směně mimo dny pracovního klidu&lt;/answertext&gt;&#10;                    &lt;valuetype&gt;0&lt;/valuetype&gt;&#10;                &lt;/answer&gt;&#10;                &lt;answer&gt;&#10;                    &lt;guid&gt;B02E0BEE766D4609A4EAA5FC44417DB8&lt;/guid&gt;&#10;                    &lt;answertext&gt;pouze na přivolání mimo běžnou pracovní dobu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Úklidový pracovník je k dispozici[;crlf;]74[;]81[;]74[;]False[;]0[;][;crlf;]1.71621621621622[;]1[;]0.937510652483916[;]0.878926223520818[;crlf;]40[;]0[;]nepřetržitě1[;]nepřetržitě[;][;crlf;]19[;]0[;]pouze denní směny mimo dny pracovního klidu2[;]pouze denní směny mimo dny pracovního klidu[;][;crlf;]13[;]0[;]pouze ranní směny mimo dny pracovního klidu3[;]pouze ranní směny mimo dny pracovního klidu[;][;crlf;]0[;]0[;]pouze na přivolání v každé směně mimo dny pracovního klidu4[;]pouze na přivolání v každé směně mimo dny pracovního klidu[;][;crlf;]2[;]0[;]pouze na přivolání mimo běžnou pracovní dobu5[;]pouze na přivolání mimo běžnou pracovní dobu[;]"/>
  <p:tag name="HASRESULTS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4BB046B32E240D78A7633A1CE3BAD2C&lt;/guid&gt;&#10;            &lt;repollguid&gt;854E91544C8349F8B4CEAA3A2B19C5D8&lt;/repollguid&gt;&#10;            &lt;sourceid&gt;994F856713BA44D4B9AA1A93A61EC6AD&lt;/sourceid&gt;&#10;            &lt;questiontext&gt;Máte k dispozici na operačním sále i tyto profes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3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radiologický asistent&lt;/answertext&gt;&#10;                    &lt;valuetype&gt;0&lt;/valuetype&gt;&#10;                &lt;/answer&gt;&#10;                &lt;answer&gt;&#10;                    &lt;guid&gt;FD8D5CC510AA4A14ABFED82D1A202B6F&lt;/guid&gt;&#10;                    &lt;answertext&gt;biomedicínský inženýr&lt;/answertext&gt;&#10;                    &lt;valuetype&gt;0&lt;/valuetype&gt;&#10;                &lt;/answer&gt;&#10;                &lt;answer&gt;&#10;                    &lt;guid&gt;0BB36116CFEC40AAA30DFAA6D30295B2&lt;/guid&gt;&#10;                    &lt;answertext&gt;biomedicínský technik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Máte k dispozici na operačním sále i tyto profese[;crlf;]69[;]81[;]119[;]False[;]0[;][;crlf;]1.59663865546218[;]1[;]0.737008805017839[;]0.543181978673822[;crlf;]66[;]0[;]radiologický asistent1[;]radiologický asistent[;][;crlf;]35[;]0[;]biomedicínský inženýr2[;]biomedicínský inženýr[;][;crlf;]18[;]0[;]biomedicínský technik3[;]biomedicínský technik[;]"/>
  <p:tag name="HASRESULTS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77A1EB430AC4B4A97AFBAD0A944C52E&lt;/guid&gt;&#10;            &lt;repollguid&gt;854E91544C8349F8B4CEAA3A2B19C5D8&lt;/repollguid&gt;&#10;            &lt;sourceid&gt;994F856713BA44D4B9AA1A93A61EC6AD&lt;/sourceid&gt;&#10;            &lt;questiontext&gt;Pokud nemáte k dispozici radiologického asistenta, tak ho zastoupí 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lékař&lt;/answertext&gt;&#10;                    &lt;valuetype&gt;0&lt;/valuetype&gt;&#10;                &lt;/answer&gt;&#10;                &lt;answer&gt;&#10;                    &lt;guid&gt;FD8D5CC510AA4A14ABFED82D1A202B6F&lt;/guid&gt;&#10;                    &lt;answertext&gt;perioperační sestra nebo jiný NLZP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kud nemáte k dispozici radiologického asistenta, tak ho zastoupí [;crlf;]22[;]81[;]22[;]False[;]0[;][;crlf;]1.72727272727273[;]2[;]0.445361771415123[;]0.198347107438017[;crlf;]6[;]0[;]lékař1[;]lékař[;][;crlf;]16[;]0[;]perioperační sestra nebo jiný NLZP2[;]perioperační sestra nebo jiný NLZP[;]"/>
  <p:tag name="HASRESULTS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1C5D227CE124A58A595838361AC0145&lt;/guid&gt;&#10;            &lt;repollguid&gt;854E91544C8349F8B4CEAA3A2B19C5D8&lt;/repollguid&gt;&#10;            &lt;sourceid&gt;994F856713BA44D4B9AA1A93A61EC6AD&lt;/sourceid&gt;&#10;            &lt;questiontext&gt;Biomedicínský inženýr/technik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utomaticky připravuje a kontroluje přístroje pro běžný provoz&lt;/answertext&gt;&#10;                    &lt;valuetype&gt;0&lt;/valuetype&gt;&#10;                &lt;/answer&gt;&#10;                &lt;answer&gt;&#10;                    &lt;guid&gt;FD8D5CC510AA4A14ABFED82D1A202B6F&lt;/guid&gt;&#10;                    &lt;answertext&gt;je přítomen na sále, ale připravuje a kontroluje přístroje pro běžný provoz na základě požadavku&lt;/answertext&gt;&#10;                    &lt;valuetype&gt;0&lt;/valuetype&gt;&#10;                &lt;/answer&gt;&#10;                &lt;answer&gt;&#10;                    &lt;guid&gt;0BB36116CFEC40AAA30DFAA6D30295B2&lt;/guid&gt;&#10;                    &lt;answertext&gt;není přítomen na sále, pouze servis na zavolání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Biomedicínský inženýr/technik[;crlf;]60[;]81[;]60[;]False[;]0[;][;crlf;]2.65[;]3[;]0.653834841531101[;]0.4275[;crlf;]6[;]0[;]automaticky připravuje a kontroluje přístroje pro běžný provoz1[;]automaticky připravuje a kontroluje přístroje pro běžný provoz[;][;crlf;]9[;]0[;]je přítomen na sále, ale připravuje a kontroluje přístroje pro běžný provoz na základě požadavku2[;]je přítomen na sále, ale připravuje a kontroluje přístroje pro běžný provoz na základě požadavku[;][;crlf;]45[;]0[;]není přítomen na sále, pouze servis na zavolání3[;]není přítomen na sále, pouze servis na zavolání[;]"/>
  <p:tag name="HASRESULTS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016091103EA45F3834B9F9430825D5A&lt;/guid&gt;&#10;            &lt;repollguid&gt;854E91544C8349F8B4CEAA3A2B19C5D8&lt;/repollguid&gt;&#10;            &lt;sourceid&gt;994F856713BA44D4B9AA1A93A61EC6AD&lt;/sourceid&gt;&#10;            &lt;questiontext&gt;Délka praxe na operačních sálech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do 5 let&lt;/answertext&gt;&#10;                    &lt;valuetype&gt;0&lt;/valuetype&gt;&#10;                &lt;/answer&gt;&#10;                &lt;answer&gt;&#10;                    &lt;guid&gt;FD8D5CC510AA4A14ABFED82D1A202B6F&lt;/guid&gt;&#10;                    &lt;answertext&gt;do 10 let &lt;/answertext&gt;&#10;                    &lt;valuetype&gt;0&lt;/valuetype&gt;&#10;                &lt;/answer&gt;&#10;                &lt;answer&gt;&#10;                    &lt;guid&gt;DE3CE357B51F44C6BB87678CC4DC543F&lt;/guid&gt;&#10;                    &lt;answertext&gt;do 15 let&lt;/answertext&gt;&#10;                    &lt;valuetype&gt;0&lt;/valuetype&gt;&#10;                &lt;/answer&gt;&#10;                &lt;answer&gt;&#10;                    &lt;guid&gt;0C89CC14897D4F999F8D5799A860AD87&lt;/guid&gt;&#10;                    &lt;answertext&gt;nad 20 let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élka praxe na operačních sálech[;crlf;]75[;]80[;]75[;]False[;]0[;][;crlf;]3.09333333333333[;]3[;]1.0729813087323[;]1.15128888888889[;crlf;]10[;]0[;]do 5 let1[;]do 5 let[;][;crlf;]10[;]0[;]do 10 let 2[;]do 10 let [;][;crlf;]18[;]0[;]do 15 let3[;]do 15 let[;][;crlf;]37[;]0[;]nad 20 let4[;]nad 20 let[;]"/>
  <p:tag name="HASRESULTS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EA059FCD4804E8F983AEB376D113306&lt;/guid&gt;&#10;            &lt;repollguid&gt;854E91544C8349F8B4CEAA3A2B19C5D8&lt;/repollguid&gt;&#10;            &lt;sourceid&gt;994F856713BA44D4B9AA1A93A61EC6AD&lt;/sourceid&gt;&#10;            &lt;questiontext&gt;Hygienickou dezinfekci rukou provádí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již ve filtru při každém průchodu&lt;/answertext&gt;&#10;                    &lt;valuetype&gt;0&lt;/valuetype&gt;&#10;                &lt;/answer&gt;&#10;                &lt;answer&gt;&#10;                    &lt;guid&gt;FD8D5CC510AA4A14ABFED82D1A202B6F&lt;/guid&gt;&#10;                    &lt;answertext&gt;až při vstupu na operační sál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ygienickou dezinfekci rukou provádíte[;crlf;]79[;]81[;]79[;]False[;]0[;][;crlf;]1.11392405063291[;]1[;]0.317718997418003[;]0.100945361320301[;crlf;]70[;]0[;]již ve filtru při každém průchodu1[;]již ve filtru při každém průchodu[;][;crlf;]9[;]0[;]až při vstupu na operační sál2[;]až při vstupu na operační sál[;]"/>
  <p:tag name="HASRESULTS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262839110541F383FF3582B0F9D8FD&lt;/guid&gt;&#10;            &lt;repollguid&gt;854E91544C8349F8B4CEAA3A2B19C5D8&lt;/repollguid&gt;&#10;            &lt;sourceid&gt;994F856713BA44D4B9AA1A93A61EC6AD&lt;/sourceid&gt;&#10;            &lt;questiontext&gt;Dezinfekci rukou provádíte dle nových doporučených postupů WHO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    &lt;answer&gt;&#10;                    &lt;guid&gt;0BB36116CFEC40AAA30DFAA6D30295B2&lt;/guid&gt;&#10;                    &lt;answertext&gt;nevím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ezinfekci rukou provádíte dle nových doporučených postupů WHO[;crlf;]79[;]81[;]79[;]False[;]0[;][;crlf;]1.16455696202532[;]1[;]0.53793745217407[;]0.28937670245153[;crlf;]72[;]0[;]ano1[;]ano[;][;crlf;]1[;]0[;]ne 2[;]ne [;][;crlf;]6[;]0[;]nevím3[;]nevím[;]"/>
  <p:tag name="HASRESULTS" val="Tru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F62622F41E544A2AF280628C15AB216&lt;/guid&gt;&#10;            &lt;repollguid&gt;854E91544C8349F8B4CEAA3A2B19C5D8&lt;/repollguid&gt;&#10;            &lt;sourceid&gt;994F856713BA44D4B9AA1A93A61EC6AD&lt;/sourceid&gt;&#10;            &lt;questiontext&gt;Při přípravě dezinfekčních roztoků používáte směšovač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ři přípravě dezinfekčních roztoků používáte směšovače[;crlf;]81[;]82[;]81[;]False[;]0[;][;crlf;]1.39506172839506[;]1[;]0.488863947486996[;]0.238987959152568[;crlf;]49[;]0[;]ano1[;]ano[;][;crlf;]32[;]0[;]ne 2[;]ne [;]"/>
  <p:tag name="HASRESULTS" val="Tru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BB6A69B2E99482CAF36ABDF25D5B650&lt;/guid&gt;&#10;            &lt;repollguid&gt;854E91544C8349F8B4CEAA3A2B19C5D8&lt;/repollguid&gt;&#10;            &lt;sourceid&gt;994F856713BA44D4B9AA1A93A61EC6AD&lt;/sourceid&gt;&#10;            &lt;questiontext&gt;Sterilizaci provádí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na substerilizaci na vlastním pracovišti&lt;/answertext&gt;&#10;                    &lt;valuetype&gt;0&lt;/valuetype&gt;&#10;                &lt;/answer&gt;&#10;                &lt;answer&gt;&#10;                    &lt;guid&gt;FD8D5CC510AA4A14ABFED82D1A202B6F&lt;/guid&gt;&#10;                    &lt;answertext&gt;na centrální sterilizaci&lt;/answertext&gt;&#10;                    &lt;valuetype&gt;0&lt;/valuetype&gt;&#10;                &lt;/answer&gt;&#10;                &lt;answer&gt;&#10;                    &lt;guid&gt;0BB36116CFEC40AAA30DFAA6D30295B2&lt;/guid&gt;&#10;                    &lt;answertext&gt;mimo vlastní zdravotnické zařízení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terilizaci provádíte[;crlf;]79[;]82[;]79[;]False[;]0[;][;crlf;]1.69620253164557[;]2[;]0.459896256318606[;]0.211504566575869[;crlf;]24[;]0[;]na substerilizaci na vlastním pracovišti1[;]na substerilizaci na vlastním pracovišti[;][;crlf;]55[;]0[;]na centrální sterilizaci2[;]na centrální sterilizaci[;][;crlf;]0[;]0[;]mimo vlastní zdravotnické zařízení3[;]mimo vlastní zdravotnické zařízení[;]"/>
  <p:tag name="HASRESULTS" val="Tr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A43BB2FC3C24523953932B29B474B6F&lt;/guid&gt;&#10;            &lt;repollguid&gt;854E91544C8349F8B4CEAA3A2B19C5D8&lt;/repollguid&gt;&#10;            &lt;sourceid&gt;994F856713BA44D4B9AA1A93A61EC6AD&lt;/sourceid&gt;&#10;            &lt;questiontext&gt;V případě, že využíváte substerilizaci, tak má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vyčleněnou sterilizační sestru&lt;/answertext&gt;&#10;                    &lt;valuetype&gt;0&lt;/valuetype&gt;&#10;                &lt;/answer&gt;&#10;                &lt;answer&gt;&#10;                    &lt;guid&gt;FD8D5CC510AA4A14ABFED82D1A202B6F&lt;/guid&gt;&#10;                    &lt;answertext&gt;v obsluze se střídají perioperační sestry&lt;/answertext&gt;&#10;                    &lt;valuetype&gt;0&lt;/valuetype&gt;&#10;                &lt;/answer&gt;&#10;                &lt;answer&gt;&#10;                    &lt;guid&gt;0BB36116CFEC40AAA30DFAA6D30295B2&lt;/guid&gt;&#10;                    &lt;answertext&gt;provádí pouze sanitář/ka nebo jiný NLZP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V případě, že využíváte substerilizaci, tak máte[;crlf;]27[;]82[;]27[;]False[;]0[;][;crlf;]2.03703703703704[;]2[;]0.331269329999969[;]0.109739368998628[;crlf;]1[;]0[;]vyčleněnou sterilizační sestru1[;]vyčleněnou sterilizační sestru[;][;crlf;]24[;]0[;]v obsluze se střídají perioperační sestry2[;]v obsluze se střídají perioperační sestry[;][;crlf;]2[;]0[;]provádí pouze sanitář/ka nebo jiný NLZP3[;]provádí pouze sanitář/ka nebo jiný NLZP[;]"/>
  <p:tag name="HASRESULTS" val="T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484C7C50A8149E083F82FAE465F99D2&lt;/guid&gt;&#10;            &lt;repollguid&gt;854E91544C8349F8B4CEAA3A2B19C5D8&lt;/repollguid&gt;&#10;            &lt;sourceid&gt;994F856713BA44D4B9AA1A93A61EC6AD&lt;/sourceid&gt;&#10;            &lt;questiontext&gt;Transport instrumentária po běžné operaci realizujete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na sucho&lt;/answertext&gt;&#10;                    &lt;valuetype&gt;0&lt;/valuetype&gt;&#10;                &lt;/answer&gt;&#10;                &lt;answer&gt;&#10;                    &lt;guid&gt;FD8D5CC510AA4A14ABFED82D1A202B6F&lt;/guid&gt;&#10;                    &lt;answertext&gt;na mokro v dekontaminačním roztoku&lt;/answertext&gt;&#10;                    &lt;valuetype&gt;0&lt;/valuetype&gt;&#10;                &lt;/answer&gt;&#10;                &lt;answer&gt;&#10;                    &lt;guid&gt;0BB36116CFEC40AAA30DFAA6D30295B2&lt;/guid&gt;&#10;                    &lt;answertext&gt;na vlhko po provedené dekontaminaci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ransport instrumentária po běžné operaci realizujete[;crlf;]73[;]82[;]73[;]False[;]0[;][;crlf;]1.68493150684932[;]2[;]0.756283492703686[;]0.571964721336086[;crlf;]36[;]0[;]na sucho1[;]na sucho[;][;crlf;]24[;]0[;]na mokro v dekontaminačním roztoku2[;]na mokro v dekontaminačním roztoku[;][;crlf;]13[;]0[;]na vlhko po provedené dekontaminaci 3[;]na vlhko po provedené dekontaminaci [;]"/>
  <p:tag name="HASRESULTS" val="Tr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1F355FADE564A8DAD2B85D72331BF8C&lt;/guid&gt;&#10;            &lt;repollguid&gt;854E91544C8349F8B4CEAA3A2B19C5D8&lt;/repollguid&gt;&#10;            &lt;sourceid&gt;994F856713BA44D4B9AA1A93A61EC6AD&lt;/sourceid&gt;&#10;            &lt;questiontext&gt;Obalový materiál na sady instrumentária (síta)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kontejnery&lt;/answertext&gt;&#10;                    &lt;valuetype&gt;0&lt;/valuetype&gt;&#10;                &lt;/answer&gt;&#10;                &lt;answer&gt;&#10;                    &lt;guid&gt;FD8D5CC510AA4A14ABFED82D1A202B6F&lt;/guid&gt;&#10;                    &lt;answertext&gt;obálková metoda &lt;/answertext&gt;&#10;                    &lt;valuetype&gt;0&lt;/valuetype&gt;&#10;                &lt;/answer&gt;&#10;                &lt;answer&gt;&#10;                    &lt;guid&gt;0BB36116CFEC40AAA30DFAA6D30295B2&lt;/guid&gt;&#10;                    &lt;answertext&gt;folie/papír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balový materiál na sady instrumentária (síta)[;crlf;]77[;]82[;]77[;]False[;]0[;][;crlf;]1.41558441558442[;]1[;]0.778787758470907[;]0.606510372744139[;crlf;]59[;]0[;]kontejnery1[;]kontejnery[;][;crlf;]4[;]0[;]obálková metoda 2[;]obálková metoda [;][;crlf;]14[;]0[;]folie/papír3[;]folie/papír[;]"/>
  <p:tag name="HASRESULTS" val="Tru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8DADCAC9BF34900AADE64946956D93C&lt;/guid&gt;&#10;            &lt;repollguid&gt;854E91544C8349F8B4CEAA3A2B19C5D8&lt;/repollguid&gt;&#10;            &lt;sourceid&gt;994F856713BA44D4B9AA1A93A61EC6AD&lt;/sourceid&gt;&#10;            &lt;questiontext&gt;Pro práci s nástroji a dalším materiálem používáte počítačový program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ano&lt;/answertext&gt;&#10;                    &lt;valuetype&gt;0&lt;/valuetype&gt;&#10;                &lt;/answer&gt;&#10;                &lt;answer&gt;&#10;                    &lt;guid&gt;FD8D5CC510AA4A14ABFED82D1A202B6F&lt;/guid&gt;&#10;                    &lt;answertext&gt;ne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ro práci s nástroji a dalším materiálem používáte počítačový program[;crlf;]12[;]82[;]12[;]False[;]0[;][;crlf;]1.66666666666667[;]2[;]0.471404520791032[;]0.222222222222222[;crlf;]4[;]0[;]ano1[;]ano[;][;crlf;]8[;]0[;]ne 2[;]ne [;]"/>
  <p:tag name="HASRESULTS" val="Tru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FB63DCBF0B64CE4881F9350FE8524D0&lt;/guid&gt;&#10;            &lt;repollguid&gt;854E91544C8349F8B4CEAA3A2B19C5D8&lt;/repollguid&gt;&#10;            &lt;sourceid&gt;994F856713BA44D4B9AA1A93A61EC6AD&lt;/sourceid&gt;&#10;            &lt;questiontext&gt;Pokud ano, tak je využíván k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3&lt;/responselimit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evidenci nástrojů&lt;/answertext&gt;&#10;                    &lt;valuetype&gt;0&lt;/valuetype&gt;&#10;                &lt;/answer&gt;&#10;                &lt;answer&gt;&#10;                    &lt;guid&gt;FD8D5CC510AA4A14ABFED82D1A202B6F&lt;/guid&gt;&#10;                    &lt;answertext&gt;vystavení požadavku a jejich realizaci&lt;/answertext&gt;&#10;                    &lt;valuetype&gt;0&lt;/valuetype&gt;&#10;                &lt;/answer&gt;&#10;                &lt;answer&gt;&#10;                    &lt;guid&gt;0BB36116CFEC40AAA30DFAA6D30295B2&lt;/guid&gt;&#10;                    &lt;answertext&gt;účtování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kud ano, tak je využíván k[;crlf;]16[;]82[;]27[;]False[;]0[;][;crlf;]2.14814814814815[;]2[;]0.802943829210326[;]0.644718792866941[;crlf;]7[;]0[;]evidenci nástrojů1[;]evidenci nástrojů[;][;crlf;]9[;]0[;]vystavení požadavku a jejich realizaci2[;]vystavení požadavku a jejich realizaci[;][;crlf;]11[;]0[;]účtování3[;]účtování[;]"/>
  <p:tag name="HASRESULTS" val="Tru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LABELFORMAT" val="1"/>
  <p:tag name="NUMBERFORMAT" val="0"/>
  <p:tag name="COLORTYPE" val="DEFINED"/>
  <p:tag name="DEFINEDCOLORS" val="11,3,10,6,41,7,13,4,9,55,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3"/>
  <p:tag name="TPCOUNTDOWNSECONDS" val="1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F59F6F1DCAD4991A826051491D68E8B&lt;/guid&gt;&#10;        &lt;description /&gt;&#10;        &lt;date&gt;6/9/2016 10:37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4C118B1F034BAC8DAC34AFCE79B824&lt;/guid&gt;&#10;            &lt;repollguid&gt;854E91544C8349F8B4CEAA3A2B19C5D8&lt;/repollguid&gt;&#10;            &lt;sourceid&gt;994F856713BA44D4B9AA1A93A61EC6AD&lt;/sourceid&gt;&#10;            &lt;questiontext&gt;Sanitární dny jsou plánované v těchto intervalech&lt;/questiontext&gt;&#10;            &lt;showresults&gt;True&lt;/showresults&gt;&#10;            &lt;responsegrid&gt;0&lt;/responsegrid&gt;&#10;            &lt;countdowntimer&gt;False&lt;/countdowntimer&gt;&#10;            &lt;countdowntime&gt;10&lt;/countdowntime&gt;&#10;            &lt;correctvalue&gt;10&lt;/correctvalue&gt;&#10;            &lt;incorrectvalue&gt;0&lt;/incorrectvalue&gt;&#10;            &lt;responselimit&gt;1&lt;/responselimit&gt;&#10;            &lt;allowduplicates&gt;True&lt;/allowduplicates&gt;&#10;            &lt;bulletstyle&gt;2&lt;/bulletstyle&gt;&#10;            &lt;correctanswerindicator&gt;True&lt;/correctanswerindicator&gt;&#10;            &lt;answers&gt;&#10;                &lt;answer&gt;&#10;                    &lt;guid&gt;01B698BE45164D1DA0F71E974C50F741&lt;/guid&gt;&#10;                    &lt;answertext&gt;1x ročně&lt;/answertext&gt;&#10;                    &lt;valuetype&gt;0&lt;/valuetype&gt;&#10;                &lt;/answer&gt;&#10;                &lt;answer&gt;&#10;                    &lt;guid&gt;FD8D5CC510AA4A14ABFED82D1A202B6F&lt;/guid&gt;&#10;                    &lt;answertext&gt;1x za půl roku&lt;/answertext&gt;&#10;                    &lt;valuetype&gt;0&lt;/valuetype&gt;&#10;                &lt;/answer&gt;&#10;                &lt;answer&gt;&#10;                    &lt;guid&gt;0BB36116CFEC40AAA30DFAA6D30295B2&lt;/guid&gt;&#10;                    &lt;answertext&gt;1x za tři měsíce&lt;/answertext&gt;&#10;                    &lt;valuetype&gt;0&lt;/valuetype&gt;&#10;                &lt;/answer&gt;&#10;                &lt;answer&gt;&#10;                    &lt;guid&gt;0738579BF17A46849D6ECEF8E971FE7A&lt;/guid&gt;&#10;                    &lt;answertext&gt;1x měsíčně&lt;/answertext&gt;&#10;                    &lt;valuetype&gt;0&lt;/valuetype&gt;&#10;                &lt;/answer&gt;&#10;                &lt;answer&gt;&#10;                    &lt;guid&gt;68CD870948744C7398E0AF681BD3EA87&lt;/guid&gt;&#10;                    &lt;answertext&gt;1x za 14 dní&lt;/answertext&gt;&#10;                    &lt;valuetype&gt;0&lt;/valuetype&gt;&#10;                &lt;/answer&gt;&#10;                &lt;answer&gt;&#10;                    &lt;guid&gt;BC808BA8B49F4D728DD29B22A698D894&lt;/guid&gt;&#10;                    &lt;answertext&gt;1x týdně&lt;/answertext&gt;&#10;                    &lt;valuetype&gt;0&lt;/valuetype&gt;&#10;                &lt;/answer&gt;&#10;                &lt;answer&gt;&#10;                    &lt;guid&gt;002BF74E00564792A61F33EAC6F35BD4&lt;/guid&gt;&#10;                    &lt;answertext&gt;nejsou plánované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anitární dny jsou plánované v těchto intervalech[;crlf;]74[;]82[;]74[;]False[;]0[;][;crlf;]4.40540540540541[;]4[;]1.62679355422834[;]2.64645726807889[;crlf;]6[;]0[;]1x ročně1[;]1x ročně[;][;crlf;]0[;]0[;]1x za půl roku2[;]1x za půl roku[;][;crlf;]11[;]0[;]1x za tři měsíce3[;]1x za tři měsíce[;][;crlf;]31[;]0[;]1x měsíčně4[;]1x měsíčně[;][;crlf;]2[;]0[;]1x za 14 dní5[;]1x za 14 dní[;][;crlf;]15[;]0[;]1x týdně6[;]1x týdně[;][;crlf;]9[;]0[;]nejsou plánované7[;]nejsou plánované[;]"/>
  <p:tag name="HASRESULTS" val="Tru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Prezentace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Prezentace1</Template>
  <TotalTime>341</TotalTime>
  <Words>1286</Words>
  <Application>Microsoft Office PowerPoint</Application>
  <PresentationFormat>On-screen Show (4:3)</PresentationFormat>
  <Paragraphs>393</Paragraphs>
  <Slides>62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Prezentace1</vt:lpstr>
      <vt:lpstr>Microsoft Graph Chart</vt:lpstr>
      <vt:lpstr>Chart</vt:lpstr>
      <vt:lpstr>V. KONGRES PERIOPERAČNÍCH SESTER S MEZINÁRODNÍ ÚČASTÍ</vt:lpstr>
      <vt:lpstr>Pracujete na operačních sálech</vt:lpstr>
      <vt:lpstr>Délka praxe na operačních sálech</vt:lpstr>
      <vt:lpstr>Činnost na sálech je zajištěna tímto typem služeb</vt:lpstr>
      <vt:lpstr>Na jednom operačním sále je vždy v ranní směně</vt:lpstr>
      <vt:lpstr>Na jednom operačním sále je vždy  když je v provozu mimo ranní směnu </vt:lpstr>
      <vt:lpstr>Je v týmu na operačním sále zařazen zdravotnický asistent</vt:lpstr>
      <vt:lpstr>Pokud ano, tak vykonává činnost jako </vt:lpstr>
      <vt:lpstr>Máte na pozici sanitář/ka </vt:lpstr>
      <vt:lpstr>Pokud máte muže, tak je využíváte</vt:lpstr>
      <vt:lpstr>Sanitář/ka je k dispozici</vt:lpstr>
      <vt:lpstr>Úklidový pracovník je </vt:lpstr>
      <vt:lpstr>Úklidový pracovník je k dispozici</vt:lpstr>
      <vt:lpstr>Máte k dispozici na operačním sále i tyto profese</vt:lpstr>
      <vt:lpstr>Pokud nemáte k dispozici radiologického asistenta, tak ho zastoupí </vt:lpstr>
      <vt:lpstr>Biomedicínský inženýr/technik</vt:lpstr>
      <vt:lpstr>Hygienickou dezinfekci rukou provádíte</vt:lpstr>
      <vt:lpstr>Dezinfekci rukou provádíte dle nových doporučených postupů WHO</vt:lpstr>
      <vt:lpstr>Při přípravě dezinfekčních roztoků používáte směšovače</vt:lpstr>
      <vt:lpstr>Sterilizaci provádíte</vt:lpstr>
      <vt:lpstr>V případě, že využíváte substerilizaci, tak máte</vt:lpstr>
      <vt:lpstr>Transport instrumentária po běžné operaci realizujete</vt:lpstr>
      <vt:lpstr>Obalový materiál na sady instrumentária (síta)</vt:lpstr>
      <vt:lpstr>Pro práci s nástroji a dalším materiálem používáte počítačový program</vt:lpstr>
      <vt:lpstr>Pokud ano, tak je využíván k</vt:lpstr>
      <vt:lpstr>Sanitární dny jsou plánované v těchto intervalech</vt:lpstr>
      <vt:lpstr>Plánovaný sanitární den je realizován </vt:lpstr>
      <vt:lpstr>Sanitární den, tedy úklid prostředí je realizován </vt:lpstr>
      <vt:lpstr>V případě mimořádného sanitárního úklidu je proveden</vt:lpstr>
      <vt:lpstr>Operační prádlo používáte</vt:lpstr>
      <vt:lpstr>Rouškovací jednorázové systémy používáte </vt:lpstr>
      <vt:lpstr>Používáte rouškovací jednorázové systémy od více dodavatelů</vt:lpstr>
      <vt:lpstr>Používáte rouškovací jednorázové sady připravené i s jinými zdravotnickými komponenty- šití, skalpely, sušící materiál apod.  (PACK, TREY, KOMBI SET  …)</vt:lpstr>
      <vt:lpstr>Jaké parametry u rouškovacích materiálů jsou pro vás důležité? </vt:lpstr>
      <vt:lpstr>Rozlišujete použití operačních plášťů dle druhu operace a jejich určení </vt:lpstr>
      <vt:lpstr>Používáte operační pláště bez uzavřeného sterilního zadního dílu </vt:lpstr>
      <vt:lpstr>Měníte si operační pláště během operačního výkonu na základě určené doby použitelnosti</vt:lpstr>
      <vt:lpstr>Používáte operační rukavice dle typu a délky operace</vt:lpstr>
      <vt:lpstr>Dodržujete výměnu rukavic během operace dle jejich propustnosti </vt:lpstr>
      <vt:lpstr>Používáte operační rukavice </vt:lpstr>
      <vt:lpstr>Operační čepice používáte</vt:lpstr>
      <vt:lpstr>Operační čepice používáte</vt:lpstr>
      <vt:lpstr>Operační čepice a ústenky si vyměňujete</vt:lpstr>
      <vt:lpstr>Operační ústenky používáte</vt:lpstr>
      <vt:lpstr>Operační ústenky používáte</vt:lpstr>
      <vt:lpstr>Operační ústenky si vyměňujete</vt:lpstr>
      <vt:lpstr>Nesterilní operační oblečení ( halena+ kalhoty) používáte</vt:lpstr>
      <vt:lpstr>Jaké operační oblečení preferujete</vt:lpstr>
      <vt:lpstr>Jak často si vyměňujete během operačního dne na sále kalhoty a haleny? </vt:lpstr>
      <vt:lpstr>Operační obuv používáte </vt:lpstr>
      <vt:lpstr>Máte k dispozici další ochranné pomůcky </vt:lpstr>
      <vt:lpstr>Kdo na vašem pracovišti provádí antisepsi operačního pole</vt:lpstr>
      <vt:lpstr>Jakým způsobem provádíte antisepsi operačního pole</vt:lpstr>
      <vt:lpstr>Rouškujete operační pole až po zaschnutí dezinfekčního přípravku</vt:lpstr>
      <vt:lpstr>Holení operačního pole je prováděno</vt:lpstr>
      <vt:lpstr>Rouškování operačního pole provádí</vt:lpstr>
      <vt:lpstr>K holení operačního pole používáte</vt:lpstr>
      <vt:lpstr>Jaké jednorázové bezpečnostní komponenty na operačním sále používáte? </vt:lpstr>
      <vt:lpstr>Jaké využíváte pomůcky k ohřevu pacienta</vt:lpstr>
      <vt:lpstr>Používáte odtah chirurgického kouře</vt:lpstr>
      <vt:lpstr>Používáte odtah anestetik</vt:lpstr>
      <vt:lpstr>PowerPoint Presentation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Micudova Erna</dc:creator>
  <cp:lastModifiedBy>install</cp:lastModifiedBy>
  <cp:revision>29</cp:revision>
  <dcterms:created xsi:type="dcterms:W3CDTF">2016-06-08T10:06:14Z</dcterms:created>
  <dcterms:modified xsi:type="dcterms:W3CDTF">2016-06-10T15:11:37Z</dcterms:modified>
</cp:coreProperties>
</file>